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y="5143500" cx="9144000"/>
  <p:notesSz cx="6858000" cy="9144000"/>
  <p:embeddedFontLst>
    <p:embeddedFont>
      <p:font typeface="Tahoma"/>
      <p:regular r:id="rId25"/>
      <p:bold r:id="rId26"/>
    </p:embeddedFont>
    <p:embeddedFont>
      <p:font typeface="Open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Tahoma-bold.fntdata"/><Relationship Id="rId25" Type="http://schemas.openxmlformats.org/officeDocument/2006/relationships/font" Target="fonts/Tahoma-regular.fntdata"/><Relationship Id="rId28" Type="http://schemas.openxmlformats.org/officeDocument/2006/relationships/font" Target="fonts/OpenSans-bold.fntdata"/><Relationship Id="rId27" Type="http://schemas.openxmlformats.org/officeDocument/2006/relationships/font" Target="fonts/OpenSans-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OpenSans-italic.fntdata"/><Relationship Id="rId7" Type="http://schemas.openxmlformats.org/officeDocument/2006/relationships/slide" Target="slides/slide1.xml"/><Relationship Id="rId8" Type="http://schemas.openxmlformats.org/officeDocument/2006/relationships/slide" Target="slides/slide2.xml"/><Relationship Id="rId30" Type="http://schemas.openxmlformats.org/officeDocument/2006/relationships/font" Target="fonts/OpenSans-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29048420e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29048420e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29048420ea_2_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g329048420ea_2_9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sv"/>
              <a:t>Vi berörs av EU:s ramdirektiv för vatten</a:t>
            </a:r>
            <a:endParaRPr/>
          </a:p>
          <a:p>
            <a:pPr indent="0" lvl="0" marL="0" rtl="0" algn="l">
              <a:spcBef>
                <a:spcPts val="0"/>
              </a:spcBef>
              <a:spcAft>
                <a:spcPts val="0"/>
              </a:spcAft>
              <a:buNone/>
            </a:pPr>
            <a:r>
              <a:rPr lang="sv"/>
              <a:t>Europa är indelat i vattendistrikt efter vattendelare</a:t>
            </a:r>
            <a:endParaRPr/>
          </a:p>
          <a:p>
            <a:pPr indent="0" lvl="0" marL="0" rtl="0" algn="l">
              <a:spcBef>
                <a:spcPts val="0"/>
              </a:spcBef>
              <a:spcAft>
                <a:spcPts val="0"/>
              </a:spcAft>
              <a:buNone/>
            </a:pPr>
            <a:r>
              <a:rPr lang="sv"/>
              <a:t>I Sverige finns fem vattendistrikt och kopplat till dem fem vattenmyndigheter</a:t>
            </a:r>
            <a:endParaRPr/>
          </a:p>
          <a:p>
            <a:pPr indent="0" lvl="0" marL="0" rtl="0" algn="l">
              <a:spcBef>
                <a:spcPts val="0"/>
              </a:spcBef>
              <a:spcAft>
                <a:spcPts val="0"/>
              </a:spcAft>
              <a:buNone/>
            </a:pPr>
            <a:r>
              <a:rPr lang="sv"/>
              <a:t>Sverige är indelat i huvudavrinnginsområden varav Ätrans är ett</a:t>
            </a:r>
            <a:endParaRPr/>
          </a:p>
          <a:p>
            <a:pPr indent="0" lvl="0" marL="0" rtl="0" algn="l">
              <a:spcBef>
                <a:spcPts val="0"/>
              </a:spcBef>
              <a:spcAft>
                <a:spcPts val="0"/>
              </a:spcAft>
              <a:buNone/>
            </a:pPr>
            <a:r>
              <a:rPr lang="sv"/>
              <a:t>I varje avrinningsområde finns vattenråd som är en frivillig sammanslutning för samverkan</a:t>
            </a:r>
            <a:endParaRPr/>
          </a:p>
          <a:p>
            <a:pPr indent="0" lvl="0" marL="0" rtl="0" algn="l">
              <a:spcBef>
                <a:spcPts val="0"/>
              </a:spcBef>
              <a:spcAft>
                <a:spcPts val="0"/>
              </a:spcAft>
              <a:buNone/>
            </a:pPr>
            <a:r>
              <a:rPr lang="sv"/>
              <a:t>EU:s och vattenmyndighetens arbete sker i en förvaltningscykel på 6 år. Kartläggning-mål och miljökvlitetsnormer-åtgärdsprogram-uppföljning och rapportering</a:t>
            </a:r>
            <a:endParaRPr/>
          </a:p>
          <a:p>
            <a:pPr indent="0" lvl="0" marL="0" rtl="0" algn="l">
              <a:spcBef>
                <a:spcPts val="0"/>
              </a:spcBef>
              <a:spcAft>
                <a:spcPts val="0"/>
              </a:spcAft>
              <a:buNone/>
            </a:pPr>
            <a:r>
              <a:rPr lang="sv"/>
              <a:t>Ledord är lokalt deltagande, samverkan och helhetssyn (samma som för arbete med hållbar utveckling och globala målen)</a:t>
            </a:r>
            <a:endParaRPr/>
          </a:p>
          <a:p>
            <a:pPr indent="0" lvl="0" marL="0" rtl="0" algn="l">
              <a:spcBef>
                <a:spcPts val="0"/>
              </a:spcBef>
              <a:spcAft>
                <a:spcPts val="0"/>
              </a:spcAft>
              <a:buNone/>
            </a:pPr>
            <a:r>
              <a:t/>
            </a:r>
            <a:endParaRPr/>
          </a:p>
        </p:txBody>
      </p:sp>
      <p:sp>
        <p:nvSpPr>
          <p:cNvPr id="142" name="Google Shape;142;g329048420ea_2_9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29048420ea_2_1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g329048420ea_2_1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158" name="Google Shape;158;g329048420ea_2_1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sv"/>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29048420ea_2_130: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175" name="Google Shape;175;g329048420ea_2_1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29048420ea_2_150: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g329048420ea_2_1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29048420ea_2_1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g329048420ea_2_1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212" name="Google Shape;212;g329048420ea_2_1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sv"/>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29048420ea_2_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 name="Google Shape;230;g329048420ea_2_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g329048420ea_2_7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29048420ea_2_1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g329048420ea_2_18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sv"/>
              <a:t>1,25 min</a:t>
            </a:r>
            <a:endParaRPr/>
          </a:p>
        </p:txBody>
      </p:sp>
      <p:sp>
        <p:nvSpPr>
          <p:cNvPr id="254" name="Google Shape;254;g329048420ea_2_18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29048420ea_2_229: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g329048420ea_2_2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29048420ea_2_236: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g329048420ea_2_2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29048420ea_2_2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g329048420ea_2_2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295" name="Google Shape;295;g329048420ea_2_2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sv"/>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29048420ea_2_267: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306" name="Google Shape;306;g329048420ea_2_2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29048420ea_2_2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g329048420ea_2_2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29048420ea_2_204: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340" name="Google Shape;340;g329048420ea_2_2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29048420ea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329048420ea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29048420ea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29048420ea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af59a6d741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2af59a6d741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2a47916364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2a4791636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innehåll" type="obj">
  <p:cSld name="OBJECT">
    <p:spTree>
      <p:nvGrpSpPr>
        <p:cNvPr id="56" name="Shape 56"/>
        <p:cNvGrpSpPr/>
        <p:nvPr/>
      </p:nvGrpSpPr>
      <p:grpSpPr>
        <a:xfrm>
          <a:off x="0" y="0"/>
          <a:ext cx="0" cy="0"/>
          <a:chOff x="0" y="0"/>
          <a:chExt cx="0" cy="0"/>
        </a:xfrm>
      </p:grpSpPr>
      <p:sp>
        <p:nvSpPr>
          <p:cNvPr id="57" name="Google Shape;57;p14"/>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8" name="Google Shape;58;p14"/>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bild" type="title">
  <p:cSld name="TITLE">
    <p:spTree>
      <p:nvGrpSpPr>
        <p:cNvPr id="62" name="Shape 62"/>
        <p:cNvGrpSpPr/>
        <p:nvPr/>
      </p:nvGrpSpPr>
      <p:grpSpPr>
        <a:xfrm>
          <a:off x="0" y="0"/>
          <a:ext cx="0" cy="0"/>
          <a:chOff x="0" y="0"/>
          <a:chExt cx="0" cy="0"/>
        </a:xfrm>
      </p:grpSpPr>
      <p:sp>
        <p:nvSpPr>
          <p:cNvPr id="63" name="Google Shape;63;p15"/>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4" name="Google Shape;64;p15"/>
          <p:cNvSpPr txBox="1"/>
          <p:nvPr>
            <p:ph idx="1" type="subTitle"/>
          </p:nvPr>
        </p:nvSpPr>
        <p:spPr>
          <a:xfrm>
            <a:off x="1143000" y="2701528"/>
            <a:ext cx="6858000" cy="1241821"/>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65" name="Google Shape;65;p15"/>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Google Shape;66;p15"/>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Google Shape;67;p1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snittsrubrik" type="secHead">
  <p:cSld name="SECTION_HEADER">
    <p:spTree>
      <p:nvGrpSpPr>
        <p:cNvPr id="68" name="Shape 68"/>
        <p:cNvGrpSpPr/>
        <p:nvPr/>
      </p:nvGrpSpPr>
      <p:grpSpPr>
        <a:xfrm>
          <a:off x="0" y="0"/>
          <a:ext cx="0" cy="0"/>
          <a:chOff x="0" y="0"/>
          <a:chExt cx="0" cy="0"/>
        </a:xfrm>
      </p:grpSpPr>
      <p:sp>
        <p:nvSpPr>
          <p:cNvPr id="69" name="Google Shape;69;p16"/>
          <p:cNvSpPr txBox="1"/>
          <p:nvPr>
            <p:ph type="title"/>
          </p:nvPr>
        </p:nvSpPr>
        <p:spPr>
          <a:xfrm>
            <a:off x="623888" y="1282304"/>
            <a:ext cx="7886700" cy="2139553"/>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Google Shape;70;p16"/>
          <p:cNvSpPr txBox="1"/>
          <p:nvPr>
            <p:ph idx="1" type="body"/>
          </p:nvPr>
        </p:nvSpPr>
        <p:spPr>
          <a:xfrm>
            <a:off x="623888" y="3442097"/>
            <a:ext cx="7886700" cy="112514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71" name="Google Shape;71;p1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Google Shape;72;p16"/>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Google Shape;73;p16"/>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vå delar" type="twoObj">
  <p:cSld name="TWO_OBJECTS">
    <p:spTree>
      <p:nvGrpSpPr>
        <p:cNvPr id="74" name="Shape 74"/>
        <p:cNvGrpSpPr/>
        <p:nvPr/>
      </p:nvGrpSpPr>
      <p:grpSpPr>
        <a:xfrm>
          <a:off x="0" y="0"/>
          <a:ext cx="0" cy="0"/>
          <a:chOff x="0" y="0"/>
          <a:chExt cx="0" cy="0"/>
        </a:xfrm>
      </p:grpSpPr>
      <p:sp>
        <p:nvSpPr>
          <p:cNvPr id="75" name="Google Shape;75;p17"/>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Google Shape;76;p17"/>
          <p:cNvSpPr txBox="1"/>
          <p:nvPr>
            <p:ph idx="1" type="body"/>
          </p:nvPr>
        </p:nvSpPr>
        <p:spPr>
          <a:xfrm>
            <a:off x="6286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 name="Google Shape;77;p17"/>
          <p:cNvSpPr txBox="1"/>
          <p:nvPr>
            <p:ph idx="2" type="body"/>
          </p:nvPr>
        </p:nvSpPr>
        <p:spPr>
          <a:xfrm>
            <a:off x="46291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 name="Google Shape;78;p1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Google Shape;79;p1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0" name="Google Shape;80;p17"/>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ämförelse" type="twoTxTwoObj">
  <p:cSld name="TWO_OBJECTS_WITH_TEXT">
    <p:spTree>
      <p:nvGrpSpPr>
        <p:cNvPr id="81" name="Shape 81"/>
        <p:cNvGrpSpPr/>
        <p:nvPr/>
      </p:nvGrpSpPr>
      <p:grpSpPr>
        <a:xfrm>
          <a:off x="0" y="0"/>
          <a:ext cx="0" cy="0"/>
          <a:chOff x="0" y="0"/>
          <a:chExt cx="0" cy="0"/>
        </a:xfrm>
      </p:grpSpPr>
      <p:sp>
        <p:nvSpPr>
          <p:cNvPr id="82" name="Google Shape;82;p18"/>
          <p:cNvSpPr txBox="1"/>
          <p:nvPr>
            <p:ph type="title"/>
          </p:nvPr>
        </p:nvSpPr>
        <p:spPr>
          <a:xfrm>
            <a:off x="629841"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3" name="Google Shape;83;p18"/>
          <p:cNvSpPr txBox="1"/>
          <p:nvPr>
            <p:ph idx="1" type="body"/>
          </p:nvPr>
        </p:nvSpPr>
        <p:spPr>
          <a:xfrm>
            <a:off x="629841" y="1260872"/>
            <a:ext cx="3868340"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84" name="Google Shape;84;p18"/>
          <p:cNvSpPr txBox="1"/>
          <p:nvPr>
            <p:ph idx="2" type="body"/>
          </p:nvPr>
        </p:nvSpPr>
        <p:spPr>
          <a:xfrm>
            <a:off x="629841" y="1878806"/>
            <a:ext cx="3868340"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 name="Google Shape;85;p18"/>
          <p:cNvSpPr txBox="1"/>
          <p:nvPr>
            <p:ph idx="3" type="body"/>
          </p:nvPr>
        </p:nvSpPr>
        <p:spPr>
          <a:xfrm>
            <a:off x="4629150" y="1260872"/>
            <a:ext cx="3887391"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86" name="Google Shape;86;p18"/>
          <p:cNvSpPr txBox="1"/>
          <p:nvPr>
            <p:ph idx="4" type="body"/>
          </p:nvPr>
        </p:nvSpPr>
        <p:spPr>
          <a:xfrm>
            <a:off x="4629150" y="1878806"/>
            <a:ext cx="3887391"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 name="Google Shape;87;p18"/>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8" name="Google Shape;88;p1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9" name="Google Shape;89;p1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ast rubrik" type="titleOnly">
  <p:cSld name="TITLE_ONLY">
    <p:spTree>
      <p:nvGrpSpPr>
        <p:cNvPr id="90" name="Shape 90"/>
        <p:cNvGrpSpPr/>
        <p:nvPr/>
      </p:nvGrpSpPr>
      <p:grpSpPr>
        <a:xfrm>
          <a:off x="0" y="0"/>
          <a:ext cx="0" cy="0"/>
          <a:chOff x="0" y="0"/>
          <a:chExt cx="0" cy="0"/>
        </a:xfrm>
      </p:grpSpPr>
      <p:sp>
        <p:nvSpPr>
          <p:cNvPr id="91" name="Google Shape;91;p1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2" name="Google Shape;92;p19"/>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3" name="Google Shape;93;p19"/>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4" name="Google Shape;94;p1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 type="blank">
  <p:cSld name="BLANK">
    <p:spTree>
      <p:nvGrpSpPr>
        <p:cNvPr id="95" name="Shape 95"/>
        <p:cNvGrpSpPr/>
        <p:nvPr/>
      </p:nvGrpSpPr>
      <p:grpSpPr>
        <a:xfrm>
          <a:off x="0" y="0"/>
          <a:ext cx="0" cy="0"/>
          <a:chOff x="0" y="0"/>
          <a:chExt cx="0" cy="0"/>
        </a:xfrm>
      </p:grpSpPr>
      <p:sp>
        <p:nvSpPr>
          <p:cNvPr id="96" name="Google Shape;96;p20"/>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7" name="Google Shape;97;p20"/>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8" name="Google Shape;98;p20"/>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
              <a:t>‹#›</a:t>
            </a:fld>
            <a:endParaRPr/>
          </a:p>
        </p:txBody>
      </p:sp>
      <p:sp>
        <p:nvSpPr>
          <p:cNvPr id="99" name="Google Shape;99;p20"/>
          <p:cNvSpPr txBox="1"/>
          <p:nvPr/>
        </p:nvSpPr>
        <p:spPr>
          <a:xfrm>
            <a:off x="348925" y="182800"/>
            <a:ext cx="8520600" cy="572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sv" sz="2700">
                <a:solidFill>
                  <a:srgbClr val="1C4587"/>
                </a:solidFill>
              </a:rPr>
              <a:t>Notes from group </a:t>
            </a:r>
            <a:endParaRPr sz="2700">
              <a:solidFill>
                <a:srgbClr val="1C4587"/>
              </a:solidFill>
            </a:endParaRPr>
          </a:p>
        </p:txBody>
      </p:sp>
      <p:sp>
        <p:nvSpPr>
          <p:cNvPr id="100" name="Google Shape;100;p20"/>
          <p:cNvSpPr/>
          <p:nvPr/>
        </p:nvSpPr>
        <p:spPr>
          <a:xfrm>
            <a:off x="89900" y="80925"/>
            <a:ext cx="8973300" cy="4960200"/>
          </a:xfrm>
          <a:prstGeom prst="rect">
            <a:avLst/>
          </a:prstGeom>
          <a:noFill/>
          <a:ln cap="flat" cmpd="sng" w="7620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med bildtext"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3" name="Google Shape;103;p21"/>
          <p:cNvSpPr txBox="1"/>
          <p:nvPr>
            <p:ph idx="1" type="body"/>
          </p:nvPr>
        </p:nvSpPr>
        <p:spPr>
          <a:xfrm>
            <a:off x="3887391" y="740569"/>
            <a:ext cx="4629150" cy="3655219"/>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ed bildtext"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0" name="Google Shape;110;p22"/>
          <p:cNvSpPr/>
          <p:nvPr>
            <p:ph idx="2" type="pic"/>
          </p:nvPr>
        </p:nvSpPr>
        <p:spPr>
          <a:xfrm>
            <a:off x="3887391" y="740569"/>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lodrät text"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rät rubrik och text"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7" name="Shape 127"/>
        <p:cNvGrpSpPr/>
        <p:nvPr/>
      </p:nvGrpSpPr>
      <p:grpSpPr>
        <a:xfrm>
          <a:off x="0" y="0"/>
          <a:ext cx="0" cy="0"/>
          <a:chOff x="0" y="0"/>
          <a:chExt cx="0" cy="0"/>
        </a:xfrm>
      </p:grpSpPr>
      <p:sp>
        <p:nvSpPr>
          <p:cNvPr id="128" name="Google Shape;128;p25"/>
          <p:cNvSpPr txBox="1"/>
          <p:nvPr>
            <p:ph type="title"/>
          </p:nvPr>
        </p:nvSpPr>
        <p:spPr>
          <a:xfrm>
            <a:off x="311700" y="445025"/>
            <a:ext cx="8520600" cy="572700"/>
          </a:xfrm>
          <a:prstGeom prst="rect">
            <a:avLst/>
          </a:prstGeom>
        </p:spPr>
        <p:txBody>
          <a:bodyPr anchorCtr="0" anchor="ctr" bIns="34275" lIns="68575" spcFirstLastPara="1" rIns="68575" wrap="square" tIns="34275">
            <a:normAutofit/>
          </a:bodyPr>
          <a:lstStyle>
            <a:lvl1pPr lvl="0">
              <a:spcBef>
                <a:spcPts val="0"/>
              </a:spcBef>
              <a:spcAft>
                <a:spcPts val="0"/>
              </a:spcAft>
              <a:buSzPts val="33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9" name="Google Shape;129;p25"/>
          <p:cNvSpPr txBox="1"/>
          <p:nvPr>
            <p:ph idx="1" type="body"/>
          </p:nvPr>
        </p:nvSpPr>
        <p:spPr>
          <a:xfrm>
            <a:off x="311700" y="1152475"/>
            <a:ext cx="8520600" cy="3416400"/>
          </a:xfrm>
          <a:prstGeom prst="rect">
            <a:avLst/>
          </a:prstGeom>
        </p:spPr>
        <p:txBody>
          <a:bodyPr anchorCtr="0" anchor="t" bIns="34275" lIns="68575" spcFirstLastPara="1" rIns="68575" wrap="square" tIns="34275">
            <a:normAutofit/>
          </a:bodyPr>
          <a:lstStyle>
            <a:lvl1pPr indent="-361950" lvl="0" marL="457200">
              <a:spcBef>
                <a:spcPts val="800"/>
              </a:spcBef>
              <a:spcAft>
                <a:spcPts val="0"/>
              </a:spcAft>
              <a:buSzPts val="2100"/>
              <a:buChar char="•"/>
              <a:defRPr/>
            </a:lvl1pPr>
            <a:lvl2pPr indent="-342900" lvl="1" marL="914400">
              <a:spcBef>
                <a:spcPts val="400"/>
              </a:spcBef>
              <a:spcAft>
                <a:spcPts val="0"/>
              </a:spcAft>
              <a:buSzPts val="1800"/>
              <a:buChar char="•"/>
              <a:defRPr/>
            </a:lvl2pPr>
            <a:lvl3pPr indent="-323850" lvl="2" marL="1371600">
              <a:spcBef>
                <a:spcPts val="400"/>
              </a:spcBef>
              <a:spcAft>
                <a:spcPts val="0"/>
              </a:spcAft>
              <a:buSzPts val="1500"/>
              <a:buChar char="•"/>
              <a:defRPr/>
            </a:lvl3pPr>
            <a:lvl4pPr indent="-317500" lvl="3" marL="1828800">
              <a:spcBef>
                <a:spcPts val="400"/>
              </a:spcBef>
              <a:spcAft>
                <a:spcPts val="0"/>
              </a:spcAft>
              <a:buSzPts val="1400"/>
              <a:buChar char="•"/>
              <a:defRPr/>
            </a:lvl4pPr>
            <a:lvl5pPr indent="-317500" lvl="4" marL="2286000">
              <a:spcBef>
                <a:spcPts val="400"/>
              </a:spcBef>
              <a:spcAft>
                <a:spcPts val="0"/>
              </a:spcAft>
              <a:buSzPts val="1400"/>
              <a:buChar char="•"/>
              <a:defRPr/>
            </a:lvl5pPr>
            <a:lvl6pPr indent="-317500" lvl="5" marL="2743200">
              <a:spcBef>
                <a:spcPts val="400"/>
              </a:spcBef>
              <a:spcAft>
                <a:spcPts val="0"/>
              </a:spcAft>
              <a:buSzPts val="1400"/>
              <a:buChar char="•"/>
              <a:defRPr/>
            </a:lvl6pPr>
            <a:lvl7pPr indent="-317500" lvl="6" marL="3200400">
              <a:spcBef>
                <a:spcPts val="400"/>
              </a:spcBef>
              <a:spcAft>
                <a:spcPts val="0"/>
              </a:spcAft>
              <a:buSzPts val="1400"/>
              <a:buChar char="•"/>
              <a:defRPr/>
            </a:lvl7pPr>
            <a:lvl8pPr indent="-317500" lvl="7" marL="3657600">
              <a:spcBef>
                <a:spcPts val="400"/>
              </a:spcBef>
              <a:spcAft>
                <a:spcPts val="0"/>
              </a:spcAft>
              <a:buSzPts val="1400"/>
              <a:buChar char="•"/>
              <a:defRPr/>
            </a:lvl8pPr>
            <a:lvl9pPr indent="-317500" lvl="8" marL="4114800">
              <a:spcBef>
                <a:spcPts val="400"/>
              </a:spcBef>
              <a:spcAft>
                <a:spcPts val="0"/>
              </a:spcAft>
              <a:buSzPts val="1400"/>
              <a:buChar char="•"/>
              <a:defRPr/>
            </a:lvl9pPr>
          </a:lstStyle>
          <a:p/>
        </p:txBody>
      </p:sp>
      <p:sp>
        <p:nvSpPr>
          <p:cNvPr id="130" name="Google Shape;130;p25"/>
          <p:cNvSpPr txBox="1"/>
          <p:nvPr>
            <p:ph idx="12" type="sldNum"/>
          </p:nvPr>
        </p:nvSpPr>
        <p:spPr>
          <a:xfrm>
            <a:off x="8472458" y="4663217"/>
            <a:ext cx="548700" cy="393600"/>
          </a:xfrm>
          <a:prstGeom prst="rect">
            <a:avLst/>
          </a:prstGeom>
        </p:spPr>
        <p:txBody>
          <a:bodyPr anchorCtr="0" anchor="ctr" bIns="34275" lIns="68575" spcFirstLastPara="1" rIns="68575" wrap="square" tIns="342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3.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sv"/>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5.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4.jpg"/><Relationship Id="rId4" Type="http://schemas.openxmlformats.org/officeDocument/2006/relationships/image" Target="../media/image6.png"/><Relationship Id="rId5" Type="http://schemas.openxmlformats.org/officeDocument/2006/relationships/image" Target="../media/image11.jpg"/><Relationship Id="rId6" Type="http://schemas.openxmlformats.org/officeDocument/2006/relationships/hyperlink" Target="https://lygnernsvattenrad.s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5.jpg"/><Relationship Id="rId5" Type="http://schemas.openxmlformats.org/officeDocument/2006/relationships/image" Target="../media/image13.jpg"/><Relationship Id="rId6" Type="http://schemas.openxmlformats.org/officeDocument/2006/relationships/image" Target="../media/image1.jpg"/><Relationship Id="rId7" Type="http://schemas.openxmlformats.org/officeDocument/2006/relationships/image" Target="../media/image10.jpg"/><Relationship Id="rId8"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6.jpg"/><Relationship Id="rId4" Type="http://schemas.openxmlformats.org/officeDocument/2006/relationships/image" Target="../media/image8.jpg"/><Relationship Id="rId5" Type="http://schemas.openxmlformats.org/officeDocument/2006/relationships/image" Target="../media/image7.jpg"/><Relationship Id="rId6" Type="http://schemas.openxmlformats.org/officeDocument/2006/relationships/image" Target="../media/image24.jpg"/><Relationship Id="rId7" Type="http://schemas.openxmlformats.org/officeDocument/2006/relationships/image" Target="../media/image4.jpg"/></Relationships>
</file>

<file path=ppt/slides/_rels/slide7.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hyperlink" Target="https://lygnernsvattenrad.se/vattnet-i-skolan" TargetMode="External"/><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30.jpg"/><Relationship Id="rId4" Type="http://schemas.openxmlformats.org/officeDocument/2006/relationships/image" Target="../media/image25.png"/><Relationship Id="rId9" Type="http://schemas.openxmlformats.org/officeDocument/2006/relationships/image" Target="../media/image19.png"/><Relationship Id="rId5" Type="http://schemas.openxmlformats.org/officeDocument/2006/relationships/image" Target="../media/image29.png"/><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3.jpg"/><Relationship Id="rId4" Type="http://schemas.openxmlformats.org/officeDocument/2006/relationships/image" Target="../media/image19.png"/><Relationship Id="rId9" Type="http://schemas.openxmlformats.org/officeDocument/2006/relationships/image" Target="../media/image35.jpg"/><Relationship Id="rId5" Type="http://schemas.openxmlformats.org/officeDocument/2006/relationships/image" Target="../media/image27.png"/><Relationship Id="rId6" Type="http://schemas.openxmlformats.org/officeDocument/2006/relationships/image" Target="../media/image22.png"/><Relationship Id="rId7" Type="http://schemas.openxmlformats.org/officeDocument/2006/relationships/image" Target="../media/image25.png"/><Relationship Id="rId8" Type="http://schemas.openxmlformats.org/officeDocument/2006/relationships/hyperlink" Target="https://lygnernsvattenrad.se/vattnet-i-skolan/"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4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7.jpg"/><Relationship Id="rId4" Type="http://schemas.openxmlformats.org/officeDocument/2006/relationships/image" Target="../media/image33.jpg"/><Relationship Id="rId5" Type="http://schemas.openxmlformats.org/officeDocument/2006/relationships/image" Target="../media/image38.png"/><Relationship Id="rId6" Type="http://schemas.openxmlformats.org/officeDocument/2006/relationships/image" Target="../media/image32.jpg"/><Relationship Id="rId7" Type="http://schemas.openxmlformats.org/officeDocument/2006/relationships/image" Target="../media/image4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34.jpg"/><Relationship Id="rId4" Type="http://schemas.openxmlformats.org/officeDocument/2006/relationships/image" Target="../media/image31.jpg"/><Relationship Id="rId5" Type="http://schemas.openxmlformats.org/officeDocument/2006/relationships/image" Target="../media/image36.jpg"/><Relationship Id="rId6" Type="http://schemas.openxmlformats.org/officeDocument/2006/relationships/image" Target="../media/image40.jpg"/><Relationship Id="rId7" Type="http://schemas.openxmlformats.org/officeDocument/2006/relationships/image" Target="../media/image43.jpg"/><Relationship Id="rId8" Type="http://schemas.openxmlformats.org/officeDocument/2006/relationships/image" Target="../media/image39.jpg"/></Relationships>
</file>

<file path=ppt/slides/_rels/slide12.xml.rels><?xml version="1.0" encoding="UTF-8" standalone="yes"?><Relationships xmlns="http://schemas.openxmlformats.org/package/2006/relationships"><Relationship Id="rId10" Type="http://schemas.openxmlformats.org/officeDocument/2006/relationships/image" Target="../media/image45.jpg"/><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69.jpg"/><Relationship Id="rId4" Type="http://schemas.openxmlformats.org/officeDocument/2006/relationships/image" Target="../media/image42.jpg"/><Relationship Id="rId9" Type="http://schemas.openxmlformats.org/officeDocument/2006/relationships/image" Target="../media/image50.jpg"/><Relationship Id="rId5" Type="http://schemas.openxmlformats.org/officeDocument/2006/relationships/image" Target="../media/image44.jpg"/><Relationship Id="rId6" Type="http://schemas.openxmlformats.org/officeDocument/2006/relationships/image" Target="../media/image51.jpg"/><Relationship Id="rId7" Type="http://schemas.openxmlformats.org/officeDocument/2006/relationships/image" Target="../media/image49.jpg"/><Relationship Id="rId8" Type="http://schemas.openxmlformats.org/officeDocument/2006/relationships/image" Target="../media/image54.jpg"/></Relationships>
</file>

<file path=ppt/slides/_rels/slide13.xml.rels><?xml version="1.0" encoding="UTF-8" standalone="yes"?><Relationships xmlns="http://schemas.openxmlformats.org/package/2006/relationships"><Relationship Id="rId11" Type="http://schemas.openxmlformats.org/officeDocument/2006/relationships/image" Target="../media/image56.jpg"/><Relationship Id="rId10" Type="http://schemas.openxmlformats.org/officeDocument/2006/relationships/image" Target="../media/image65.jpg"/><Relationship Id="rId12" Type="http://schemas.openxmlformats.org/officeDocument/2006/relationships/image" Target="../media/image61.jpg"/><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52.jpg"/><Relationship Id="rId4" Type="http://schemas.openxmlformats.org/officeDocument/2006/relationships/image" Target="../media/image47.jpg"/><Relationship Id="rId9" Type="http://schemas.openxmlformats.org/officeDocument/2006/relationships/image" Target="../media/image55.jpg"/><Relationship Id="rId5" Type="http://schemas.openxmlformats.org/officeDocument/2006/relationships/image" Target="../media/image53.jpg"/><Relationship Id="rId6" Type="http://schemas.openxmlformats.org/officeDocument/2006/relationships/image" Target="../media/image58.jpg"/><Relationship Id="rId7" Type="http://schemas.openxmlformats.org/officeDocument/2006/relationships/image" Target="../media/image46.jpg"/><Relationship Id="rId8" Type="http://schemas.openxmlformats.org/officeDocument/2006/relationships/image" Target="../media/image64.jpg"/></Relationships>
</file>

<file path=ppt/slides/_rels/slide14.xml.rels><?xml version="1.0" encoding="UTF-8" standalone="yes"?><Relationships xmlns="http://schemas.openxmlformats.org/package/2006/relationships"><Relationship Id="rId11" Type="http://schemas.openxmlformats.org/officeDocument/2006/relationships/image" Target="../media/image60.png"/><Relationship Id="rId10" Type="http://schemas.openxmlformats.org/officeDocument/2006/relationships/image" Target="../media/image63.png"/><Relationship Id="rId13" Type="http://schemas.openxmlformats.org/officeDocument/2006/relationships/image" Target="../media/image70.jpg"/><Relationship Id="rId12" Type="http://schemas.openxmlformats.org/officeDocument/2006/relationships/image" Target="../media/image72.png"/><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68.png"/><Relationship Id="rId4" Type="http://schemas.openxmlformats.org/officeDocument/2006/relationships/image" Target="../media/image59.jpg"/><Relationship Id="rId9" Type="http://schemas.openxmlformats.org/officeDocument/2006/relationships/image" Target="../media/image57.png"/><Relationship Id="rId5" Type="http://schemas.openxmlformats.org/officeDocument/2006/relationships/image" Target="../media/image62.png"/><Relationship Id="rId6" Type="http://schemas.openxmlformats.org/officeDocument/2006/relationships/image" Target="../media/image71.png"/><Relationship Id="rId7" Type="http://schemas.openxmlformats.org/officeDocument/2006/relationships/image" Target="../media/image66.png"/><Relationship Id="rId8" Type="http://schemas.openxmlformats.org/officeDocument/2006/relationships/image" Target="../media/image6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hyperlink" Target="https://www.ecoschools.global" TargetMode="External"/><Relationship Id="rId4" Type="http://schemas.openxmlformats.org/officeDocument/2006/relationships/hyperlink" Target="https://maritime-forum.ec.europa.eu/theme/ocean-literacy-and-blue-skills/ocean-literacy/network-european-blue-schools_en" TargetMode="External"/><Relationship Id="rId5" Type="http://schemas.openxmlformats.org/officeDocument/2006/relationships/hyperlink" Target="https://ec.europa.eu/maritimeaffairs/atlas/maritime_atlas/#lang=EN;p=w;bkgd=1;theme=2:0.75;c=1224514.3987259883,6446275.841017013;z=4" TargetMode="External"/><Relationship Id="rId6" Type="http://schemas.openxmlformats.org/officeDocument/2006/relationships/hyperlink" Target="https://www.europeanschoolnetacademy.eu" TargetMode="External"/><Relationship Id="rId7" Type="http://schemas.openxmlformats.org/officeDocument/2006/relationships/hyperlink" Target="http://www.eun.org" TargetMode="External"/><Relationship Id="rId8" Type="http://schemas.openxmlformats.org/officeDocument/2006/relationships/hyperlink" Target="https://www.scientix.eu"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hyperlink" Target="https://maritime-forum.ec.europa.eu/theme/ocean-literacy-and-blue-skills/ocean-literacy/network-european-blue-schools/become-european-blue-school_en" TargetMode="External"/><Relationship Id="rId4" Type="http://schemas.openxmlformats.org/officeDocument/2006/relationships/hyperlink" Target="https://ec.europa.eu/maritimeaffairs/atlas/maritime_atlas/" TargetMode="External"/><Relationship Id="rId5" Type="http://schemas.openxmlformats.org/officeDocument/2006/relationships/hyperlink" Target="http://www.eun.org/" TargetMode="External"/><Relationship Id="rId6" Type="http://schemas.openxmlformats.org/officeDocument/2006/relationships/hyperlink" Target="https://www.scientix.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34" name="Shape 134"/>
        <p:cNvGrpSpPr/>
        <p:nvPr/>
      </p:nvGrpSpPr>
      <p:grpSpPr>
        <a:xfrm>
          <a:off x="0" y="0"/>
          <a:ext cx="0" cy="0"/>
          <a:chOff x="0" y="0"/>
          <a:chExt cx="0" cy="0"/>
        </a:xfrm>
      </p:grpSpPr>
      <p:sp>
        <p:nvSpPr>
          <p:cNvPr id="135" name="Google Shape;135;p26"/>
          <p:cNvSpPr txBox="1"/>
          <p:nvPr>
            <p:ph type="ctrTitle"/>
          </p:nvPr>
        </p:nvSpPr>
        <p:spPr>
          <a:xfrm>
            <a:off x="311708" y="-17425"/>
            <a:ext cx="8520600" cy="20526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sv">
                <a:solidFill>
                  <a:srgbClr val="1C4587"/>
                </a:solidFill>
              </a:rPr>
              <a:t>Water Day </a:t>
            </a:r>
            <a:endParaRPr>
              <a:solidFill>
                <a:srgbClr val="1C4587"/>
              </a:solidFill>
            </a:endParaRPr>
          </a:p>
          <a:p>
            <a:pPr indent="0" lvl="0" marL="0" rtl="0" algn="l">
              <a:spcBef>
                <a:spcPts val="0"/>
              </a:spcBef>
              <a:spcAft>
                <a:spcPts val="0"/>
              </a:spcAft>
              <a:buNone/>
            </a:pPr>
            <a:r>
              <a:rPr lang="sv" sz="4200">
                <a:solidFill>
                  <a:srgbClr val="1C4587"/>
                </a:solidFill>
              </a:rPr>
              <a:t>at Gadden School</a:t>
            </a:r>
            <a:endParaRPr sz="4200">
              <a:solidFill>
                <a:srgbClr val="1C4587"/>
              </a:solidFill>
            </a:endParaRPr>
          </a:p>
        </p:txBody>
      </p:sp>
      <p:sp>
        <p:nvSpPr>
          <p:cNvPr id="136" name="Google Shape;136;p26"/>
          <p:cNvSpPr txBox="1"/>
          <p:nvPr>
            <p:ph idx="1" type="subTitle"/>
          </p:nvPr>
        </p:nvSpPr>
        <p:spPr>
          <a:xfrm>
            <a:off x="363125" y="2035175"/>
            <a:ext cx="8520600" cy="792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sv">
                <a:solidFill>
                  <a:srgbClr val="1C4587"/>
                </a:solidFill>
              </a:rPr>
              <a:t>2025-01-28</a:t>
            </a:r>
            <a:endParaRPr>
              <a:solidFill>
                <a:srgbClr val="1C4587"/>
              </a:solidFill>
            </a:endParaRPr>
          </a:p>
        </p:txBody>
      </p:sp>
      <p:pic>
        <p:nvPicPr>
          <p:cNvPr id="137" name="Google Shape;137;p26"/>
          <p:cNvPicPr preferRelativeResize="0"/>
          <p:nvPr/>
        </p:nvPicPr>
        <p:blipFill>
          <a:blip r:embed="rId3">
            <a:alphaModFix/>
          </a:blip>
          <a:stretch>
            <a:fillRect/>
          </a:stretch>
        </p:blipFill>
        <p:spPr>
          <a:xfrm>
            <a:off x="5286363" y="0"/>
            <a:ext cx="3857626" cy="5143501"/>
          </a:xfrm>
          <a:prstGeom prst="rect">
            <a:avLst/>
          </a:prstGeom>
          <a:noFill/>
          <a:ln>
            <a:noFill/>
          </a:ln>
        </p:spPr>
      </p:pic>
      <p:sp>
        <p:nvSpPr>
          <p:cNvPr id="138" name="Google Shape;138;p26"/>
          <p:cNvSpPr txBox="1"/>
          <p:nvPr/>
        </p:nvSpPr>
        <p:spPr>
          <a:xfrm>
            <a:off x="311700" y="2876250"/>
            <a:ext cx="4769400" cy="17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 sz="1800">
                <a:solidFill>
                  <a:schemeClr val="dk2"/>
                </a:solidFill>
              </a:rPr>
              <a:t>A presentation of a collaboration project between the Gadden school, the water council and Sweden's anglers association together with three other schools </a:t>
            </a:r>
            <a:r>
              <a:rPr lang="sv" sz="1800">
                <a:solidFill>
                  <a:schemeClr val="dk2"/>
                </a:solidFill>
              </a:rPr>
              <a:t>in the catchment area, </a:t>
            </a:r>
            <a:r>
              <a:rPr lang="sv" sz="1800">
                <a:solidFill>
                  <a:schemeClr val="dk2"/>
                </a:solidFill>
              </a:rPr>
              <a:t>with the aim of developing new methods for shared learning 2023-2026.</a:t>
            </a:r>
            <a:endParaRPr sz="18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descr="En bild som visar karta&#10;&#10;Automatiskt genererad beskrivning" id="144" name="Google Shape;144;p27"/>
          <p:cNvPicPr preferRelativeResize="0"/>
          <p:nvPr/>
        </p:nvPicPr>
        <p:blipFill rotWithShape="1">
          <a:blip r:embed="rId3">
            <a:alphaModFix/>
          </a:blip>
          <a:srcRect b="0" l="0" r="0" t="0"/>
          <a:stretch/>
        </p:blipFill>
        <p:spPr>
          <a:xfrm>
            <a:off x="2976684" y="0"/>
            <a:ext cx="3638980" cy="5143500"/>
          </a:xfrm>
          <a:prstGeom prst="rect">
            <a:avLst/>
          </a:prstGeom>
          <a:noFill/>
          <a:ln>
            <a:noFill/>
          </a:ln>
        </p:spPr>
      </p:pic>
      <p:pic>
        <p:nvPicPr>
          <p:cNvPr descr="Skärmavbild 2016-06-17 kl. 21.43.44.png" id="145" name="Google Shape;145;p27"/>
          <p:cNvPicPr preferRelativeResize="0"/>
          <p:nvPr/>
        </p:nvPicPr>
        <p:blipFill rotWithShape="1">
          <a:blip r:embed="rId4">
            <a:alphaModFix/>
          </a:blip>
          <a:srcRect b="0" l="0" r="0" t="0"/>
          <a:stretch/>
        </p:blipFill>
        <p:spPr>
          <a:xfrm>
            <a:off x="26733" y="1371599"/>
            <a:ext cx="2861072" cy="3674270"/>
          </a:xfrm>
          <a:prstGeom prst="rect">
            <a:avLst/>
          </a:prstGeom>
          <a:noFill/>
          <a:ln cap="flat" cmpd="sng" w="9525">
            <a:solidFill>
              <a:srgbClr val="000000"/>
            </a:solidFill>
            <a:prstDash val="solid"/>
            <a:miter lim="800000"/>
            <a:headEnd len="sm" w="sm" type="none"/>
            <a:tailEnd len="sm" w="sm" type="none"/>
          </a:ln>
        </p:spPr>
      </p:pic>
      <p:sp>
        <p:nvSpPr>
          <p:cNvPr id="146" name="Google Shape;146;p27"/>
          <p:cNvSpPr txBox="1"/>
          <p:nvPr/>
        </p:nvSpPr>
        <p:spPr>
          <a:xfrm>
            <a:off x="26718" y="38703"/>
            <a:ext cx="3761700" cy="623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800">
                <a:solidFill>
                  <a:srgbClr val="2F5496"/>
                </a:solidFill>
                <a:latin typeface="Calibri"/>
                <a:ea typeface="Calibri"/>
                <a:cs typeface="Calibri"/>
                <a:sym typeface="Calibri"/>
              </a:rPr>
              <a:t>EU Water Framework Directive</a:t>
            </a:r>
            <a:endParaRPr sz="1800">
              <a:solidFill>
                <a:srgbClr val="2F5496"/>
              </a:solidFill>
              <a:latin typeface="Calibri"/>
              <a:ea typeface="Calibri"/>
              <a:cs typeface="Calibri"/>
              <a:sym typeface="Calibri"/>
            </a:endParaRPr>
          </a:p>
          <a:p>
            <a:pPr indent="0" lvl="0" marL="0" marR="0" rtl="0" algn="l">
              <a:spcBef>
                <a:spcPts val="0"/>
              </a:spcBef>
              <a:spcAft>
                <a:spcPts val="0"/>
              </a:spcAft>
              <a:buNone/>
            </a:pPr>
            <a:r>
              <a:rPr lang="sv" sz="1800">
                <a:solidFill>
                  <a:srgbClr val="2F5496"/>
                </a:solidFill>
                <a:latin typeface="Calibri"/>
                <a:ea typeface="Calibri"/>
                <a:cs typeface="Calibri"/>
                <a:sym typeface="Calibri"/>
              </a:rPr>
              <a:t>from 2000</a:t>
            </a:r>
            <a:endParaRPr sz="1800">
              <a:solidFill>
                <a:srgbClr val="2F5496"/>
              </a:solidFill>
              <a:latin typeface="Calibri"/>
              <a:ea typeface="Calibri"/>
              <a:cs typeface="Calibri"/>
              <a:sym typeface="Calibri"/>
            </a:endParaRPr>
          </a:p>
        </p:txBody>
      </p:sp>
      <p:sp>
        <p:nvSpPr>
          <p:cNvPr id="147" name="Google Shape;147;p27"/>
          <p:cNvSpPr/>
          <p:nvPr/>
        </p:nvSpPr>
        <p:spPr>
          <a:xfrm rot="-575169">
            <a:off x="3544581" y="4201751"/>
            <a:ext cx="474878" cy="178904"/>
          </a:xfrm>
          <a:prstGeom prst="rightArrow">
            <a:avLst>
              <a:gd fmla="val 50000" name="adj1"/>
              <a:gd fmla="val 50000" name="adj2"/>
            </a:avLst>
          </a:prstGeom>
          <a:solidFill>
            <a:srgbClr val="C00000"/>
          </a:solidFill>
          <a:ln cap="flat" cmpd="sng" w="12700">
            <a:solidFill>
              <a:srgbClr val="C00000"/>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48" name="Google Shape;148;p27"/>
          <p:cNvSpPr/>
          <p:nvPr/>
        </p:nvSpPr>
        <p:spPr>
          <a:xfrm>
            <a:off x="153182" y="680955"/>
            <a:ext cx="2975400" cy="623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sv" sz="1200">
                <a:solidFill>
                  <a:srgbClr val="000000"/>
                </a:solidFill>
                <a:latin typeface="Tahoma"/>
                <a:ea typeface="Tahoma"/>
                <a:cs typeface="Tahoma"/>
                <a:sym typeface="Tahoma"/>
              </a:rPr>
              <a:t>” Water is not just any commodity but a heritage that must be protected, defended and treated as such.”</a:t>
            </a:r>
            <a:endParaRPr sz="1200">
              <a:solidFill>
                <a:schemeClr val="dk1"/>
              </a:solidFill>
              <a:latin typeface="Calibri"/>
              <a:ea typeface="Calibri"/>
              <a:cs typeface="Calibri"/>
              <a:sym typeface="Calibri"/>
            </a:endParaRPr>
          </a:p>
        </p:txBody>
      </p:sp>
      <p:sp>
        <p:nvSpPr>
          <p:cNvPr id="149" name="Google Shape;149;p27"/>
          <p:cNvSpPr txBox="1"/>
          <p:nvPr/>
        </p:nvSpPr>
        <p:spPr>
          <a:xfrm>
            <a:off x="2954833" y="4206399"/>
            <a:ext cx="1639388" cy="4847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Rolfsån </a:t>
            </a:r>
            <a:endParaRPr sz="1100"/>
          </a:p>
          <a:p>
            <a:pPr indent="0" lvl="0" marL="0" marR="0" rtl="0" algn="l">
              <a:spcBef>
                <a:spcPts val="0"/>
              </a:spcBef>
              <a:spcAft>
                <a:spcPts val="0"/>
              </a:spcAft>
              <a:buNone/>
            </a:pPr>
            <a:r>
              <a:rPr lang="sv" sz="1400">
                <a:solidFill>
                  <a:schemeClr val="dk1"/>
                </a:solidFill>
                <a:latin typeface="Calibri"/>
                <a:ea typeface="Calibri"/>
                <a:cs typeface="Calibri"/>
                <a:sym typeface="Calibri"/>
              </a:rPr>
              <a:t>catchment area</a:t>
            </a:r>
            <a:endParaRPr sz="1100"/>
          </a:p>
        </p:txBody>
      </p:sp>
      <p:sp>
        <p:nvSpPr>
          <p:cNvPr id="150" name="Google Shape;150;p27"/>
          <p:cNvSpPr txBox="1"/>
          <p:nvPr/>
        </p:nvSpPr>
        <p:spPr>
          <a:xfrm>
            <a:off x="3164256" y="401597"/>
            <a:ext cx="1884539" cy="43858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200">
                <a:solidFill>
                  <a:schemeClr val="dk1"/>
                </a:solidFill>
                <a:latin typeface="Calibri"/>
                <a:ea typeface="Calibri"/>
                <a:cs typeface="Calibri"/>
                <a:sym typeface="Calibri"/>
              </a:rPr>
              <a:t>as well as river basins</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sv" sz="1200">
                <a:solidFill>
                  <a:schemeClr val="dk1"/>
                </a:solidFill>
                <a:latin typeface="Calibri"/>
                <a:ea typeface="Calibri"/>
                <a:cs typeface="Calibri"/>
                <a:sym typeface="Calibri"/>
              </a:rPr>
              <a:t>and coastal areas</a:t>
            </a:r>
            <a:endParaRPr sz="1100"/>
          </a:p>
        </p:txBody>
      </p:sp>
      <p:sp>
        <p:nvSpPr>
          <p:cNvPr id="151" name="Google Shape;151;p27"/>
          <p:cNvSpPr txBox="1"/>
          <p:nvPr/>
        </p:nvSpPr>
        <p:spPr>
          <a:xfrm>
            <a:off x="178826" y="1361951"/>
            <a:ext cx="1352400" cy="5001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Water Districts</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sv">
                <a:solidFill>
                  <a:schemeClr val="dk1"/>
                </a:solidFill>
                <a:latin typeface="Calibri"/>
                <a:ea typeface="Calibri"/>
                <a:cs typeface="Calibri"/>
                <a:sym typeface="Calibri"/>
              </a:rPr>
              <a:t>i</a:t>
            </a:r>
            <a:r>
              <a:rPr lang="sv" sz="1400">
                <a:solidFill>
                  <a:schemeClr val="dk1"/>
                </a:solidFill>
                <a:latin typeface="Calibri"/>
                <a:ea typeface="Calibri"/>
                <a:cs typeface="Calibri"/>
                <a:sym typeface="Calibri"/>
              </a:rPr>
              <a:t>n </a:t>
            </a:r>
            <a:r>
              <a:rPr lang="sv">
                <a:solidFill>
                  <a:schemeClr val="dk1"/>
                </a:solidFill>
                <a:latin typeface="Calibri"/>
                <a:ea typeface="Calibri"/>
                <a:cs typeface="Calibri"/>
                <a:sym typeface="Calibri"/>
              </a:rPr>
              <a:t>EU</a:t>
            </a:r>
            <a:endParaRPr sz="1400">
              <a:solidFill>
                <a:schemeClr val="dk1"/>
              </a:solidFill>
              <a:latin typeface="Calibri"/>
              <a:ea typeface="Calibri"/>
              <a:cs typeface="Calibri"/>
              <a:sym typeface="Calibri"/>
            </a:endParaRPr>
          </a:p>
        </p:txBody>
      </p:sp>
      <p:sp>
        <p:nvSpPr>
          <p:cNvPr id="152" name="Google Shape;152;p27"/>
          <p:cNvSpPr txBox="1"/>
          <p:nvPr/>
        </p:nvSpPr>
        <p:spPr>
          <a:xfrm>
            <a:off x="6704544" y="1729211"/>
            <a:ext cx="2339450" cy="1685077"/>
          </a:xfrm>
          <a:prstGeom prst="rect">
            <a:avLst/>
          </a:prstGeom>
          <a:solidFill>
            <a:srgbClr val="2F5496"/>
          </a:solid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2100">
                <a:solidFill>
                  <a:schemeClr val="lt1"/>
                </a:solidFill>
                <a:latin typeface="Calibri"/>
                <a:ea typeface="Calibri"/>
                <a:cs typeface="Calibri"/>
                <a:sym typeface="Calibri"/>
              </a:rPr>
              <a:t>Keywords</a:t>
            </a:r>
            <a:endParaRPr sz="2100">
              <a:solidFill>
                <a:schemeClr val="lt1"/>
              </a:solidFill>
              <a:latin typeface="Calibri"/>
              <a:ea typeface="Calibri"/>
              <a:cs typeface="Calibri"/>
              <a:sym typeface="Calibri"/>
            </a:endParaRPr>
          </a:p>
          <a:p>
            <a:pPr indent="-209550" lvl="0" marL="215900" marR="0" rtl="0" algn="l">
              <a:spcBef>
                <a:spcPts val="0"/>
              </a:spcBef>
              <a:spcAft>
                <a:spcPts val="0"/>
              </a:spcAft>
              <a:buClr>
                <a:schemeClr val="lt1"/>
              </a:buClr>
              <a:buSzPts val="2100"/>
              <a:buFont typeface="Arial"/>
              <a:buChar char="•"/>
            </a:pPr>
            <a:r>
              <a:rPr lang="sv" sz="2100">
                <a:solidFill>
                  <a:schemeClr val="lt1"/>
                </a:solidFill>
                <a:latin typeface="Calibri"/>
                <a:ea typeface="Calibri"/>
                <a:cs typeface="Calibri"/>
                <a:sym typeface="Calibri"/>
              </a:rPr>
              <a:t>Local participation</a:t>
            </a:r>
            <a:endParaRPr sz="1100"/>
          </a:p>
          <a:p>
            <a:pPr indent="-209550" lvl="0" marL="215900" marR="0" rtl="0" algn="l">
              <a:spcBef>
                <a:spcPts val="0"/>
              </a:spcBef>
              <a:spcAft>
                <a:spcPts val="0"/>
              </a:spcAft>
              <a:buClr>
                <a:schemeClr val="lt1"/>
              </a:buClr>
              <a:buSzPts val="2100"/>
              <a:buFont typeface="Arial"/>
              <a:buChar char="•"/>
            </a:pPr>
            <a:r>
              <a:rPr lang="sv" sz="2100">
                <a:solidFill>
                  <a:schemeClr val="lt1"/>
                </a:solidFill>
                <a:latin typeface="Calibri"/>
                <a:ea typeface="Calibri"/>
                <a:cs typeface="Calibri"/>
                <a:sym typeface="Calibri"/>
              </a:rPr>
              <a:t>Collaboration</a:t>
            </a:r>
            <a:endParaRPr sz="2100">
              <a:solidFill>
                <a:schemeClr val="lt1"/>
              </a:solidFill>
              <a:latin typeface="Calibri"/>
              <a:ea typeface="Calibri"/>
              <a:cs typeface="Calibri"/>
              <a:sym typeface="Calibri"/>
            </a:endParaRPr>
          </a:p>
          <a:p>
            <a:pPr indent="-209550" lvl="0" marL="215900" marR="0" rtl="0" algn="l">
              <a:spcBef>
                <a:spcPts val="0"/>
              </a:spcBef>
              <a:spcAft>
                <a:spcPts val="0"/>
              </a:spcAft>
              <a:buClr>
                <a:schemeClr val="lt1"/>
              </a:buClr>
              <a:buSzPts val="2100"/>
              <a:buFont typeface="Arial"/>
              <a:buChar char="•"/>
            </a:pPr>
            <a:r>
              <a:rPr lang="sv" sz="2100">
                <a:solidFill>
                  <a:schemeClr val="lt1"/>
                </a:solidFill>
                <a:latin typeface="Calibri"/>
                <a:ea typeface="Calibri"/>
                <a:cs typeface="Calibri"/>
                <a:sym typeface="Calibri"/>
              </a:rPr>
              <a:t>Holistic approach</a:t>
            </a:r>
            <a:endParaRPr sz="1100"/>
          </a:p>
        </p:txBody>
      </p:sp>
      <p:sp>
        <p:nvSpPr>
          <p:cNvPr id="153" name="Google Shape;153;p27"/>
          <p:cNvSpPr txBox="1"/>
          <p:nvPr/>
        </p:nvSpPr>
        <p:spPr>
          <a:xfrm>
            <a:off x="3083148" y="76200"/>
            <a:ext cx="2294700" cy="284700"/>
          </a:xfrm>
          <a:prstGeom prst="rect">
            <a:avLst/>
          </a:prstGeom>
          <a:solidFill>
            <a:schemeClr val="lt1"/>
          </a:solid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Water Council in Sweden</a:t>
            </a:r>
            <a:endParaRPr sz="1100"/>
          </a:p>
        </p:txBody>
      </p:sp>
      <p:sp>
        <p:nvSpPr>
          <p:cNvPr id="154" name="Google Shape;154;p27"/>
          <p:cNvSpPr txBox="1"/>
          <p:nvPr/>
        </p:nvSpPr>
        <p:spPr>
          <a:xfrm>
            <a:off x="3037118" y="3310991"/>
            <a:ext cx="1557104" cy="71558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sv" sz="1100" u="none" strike="noStrike">
                <a:solidFill>
                  <a:srgbClr val="2F5496"/>
                </a:solidFill>
                <a:latin typeface="Open Sans"/>
                <a:ea typeface="Open Sans"/>
                <a:cs typeface="Open Sans"/>
                <a:sym typeface="Open Sans"/>
              </a:rPr>
              <a:t>Water Authority in the Skagerrak and Kattegat Water District</a:t>
            </a:r>
            <a:endParaRPr b="1" sz="1100">
              <a:solidFill>
                <a:srgbClr val="2F549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28"/>
          <p:cNvPicPr preferRelativeResize="0"/>
          <p:nvPr/>
        </p:nvPicPr>
        <p:blipFill rotWithShape="1">
          <a:blip r:embed="rId3">
            <a:alphaModFix/>
          </a:blip>
          <a:srcRect b="0" l="0" r="0" t="0"/>
          <a:stretch/>
        </p:blipFill>
        <p:spPr>
          <a:xfrm>
            <a:off x="0" y="40878"/>
            <a:ext cx="7335202" cy="5185648"/>
          </a:xfrm>
          <a:prstGeom prst="rect">
            <a:avLst/>
          </a:prstGeom>
          <a:noFill/>
          <a:ln cap="flat" cmpd="sng" w="38100">
            <a:solidFill>
              <a:srgbClr val="8DA9DB"/>
            </a:solidFill>
            <a:prstDash val="solid"/>
            <a:round/>
            <a:headEnd len="sm" w="sm" type="none"/>
            <a:tailEnd len="sm" w="sm" type="none"/>
          </a:ln>
        </p:spPr>
      </p:pic>
      <p:sp>
        <p:nvSpPr>
          <p:cNvPr id="161" name="Google Shape;161;p28"/>
          <p:cNvSpPr txBox="1"/>
          <p:nvPr/>
        </p:nvSpPr>
        <p:spPr>
          <a:xfrm>
            <a:off x="2440165" y="2294751"/>
            <a:ext cx="849385" cy="28471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Viskan</a:t>
            </a:r>
            <a:endParaRPr sz="1100">
              <a:solidFill>
                <a:schemeClr val="dk1"/>
              </a:solidFill>
              <a:latin typeface="Calibri"/>
              <a:ea typeface="Calibri"/>
              <a:cs typeface="Calibri"/>
              <a:sym typeface="Calibri"/>
            </a:endParaRPr>
          </a:p>
        </p:txBody>
      </p:sp>
      <p:sp>
        <p:nvSpPr>
          <p:cNvPr id="162" name="Google Shape;162;p28"/>
          <p:cNvSpPr txBox="1"/>
          <p:nvPr/>
        </p:nvSpPr>
        <p:spPr>
          <a:xfrm>
            <a:off x="1175368" y="2622086"/>
            <a:ext cx="849386" cy="28471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Rolfsån</a:t>
            </a:r>
            <a:endParaRPr sz="1400">
              <a:solidFill>
                <a:schemeClr val="dk1"/>
              </a:solidFill>
              <a:latin typeface="Calibri"/>
              <a:ea typeface="Calibri"/>
              <a:cs typeface="Calibri"/>
              <a:sym typeface="Calibri"/>
            </a:endParaRPr>
          </a:p>
        </p:txBody>
      </p:sp>
      <p:sp>
        <p:nvSpPr>
          <p:cNvPr id="163" name="Google Shape;163;p28"/>
          <p:cNvSpPr txBox="1"/>
          <p:nvPr/>
        </p:nvSpPr>
        <p:spPr>
          <a:xfrm>
            <a:off x="771043" y="2105918"/>
            <a:ext cx="1501629" cy="28471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Kungsbackaån</a:t>
            </a:r>
            <a:endParaRPr sz="1100">
              <a:solidFill>
                <a:schemeClr val="dk1"/>
              </a:solidFill>
              <a:latin typeface="Calibri"/>
              <a:ea typeface="Calibri"/>
              <a:cs typeface="Calibri"/>
              <a:sym typeface="Calibri"/>
            </a:endParaRPr>
          </a:p>
        </p:txBody>
      </p:sp>
      <p:sp>
        <p:nvSpPr>
          <p:cNvPr id="164" name="Google Shape;164;p28"/>
          <p:cNvSpPr txBox="1"/>
          <p:nvPr/>
        </p:nvSpPr>
        <p:spPr>
          <a:xfrm>
            <a:off x="4819780" y="56465"/>
            <a:ext cx="2594552" cy="43855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200">
                <a:solidFill>
                  <a:srgbClr val="2F5496"/>
                </a:solidFill>
                <a:latin typeface="Calibri"/>
                <a:ea typeface="Calibri"/>
                <a:cs typeface="Calibri"/>
                <a:sym typeface="Calibri"/>
              </a:rPr>
              <a:t>Status classification according to the Swedish Water Authority</a:t>
            </a:r>
            <a:endParaRPr sz="1100">
              <a:solidFill>
                <a:schemeClr val="dk1"/>
              </a:solidFill>
              <a:latin typeface="Calibri"/>
              <a:ea typeface="Calibri"/>
              <a:cs typeface="Calibri"/>
              <a:sym typeface="Calibri"/>
            </a:endParaRPr>
          </a:p>
        </p:txBody>
      </p:sp>
      <p:sp>
        <p:nvSpPr>
          <p:cNvPr id="165" name="Google Shape;165;p28"/>
          <p:cNvSpPr txBox="1"/>
          <p:nvPr/>
        </p:nvSpPr>
        <p:spPr>
          <a:xfrm>
            <a:off x="1129109" y="1485998"/>
            <a:ext cx="1501629" cy="28471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Mölndalsån</a:t>
            </a:r>
            <a:endParaRPr sz="1100">
              <a:solidFill>
                <a:schemeClr val="dk1"/>
              </a:solidFill>
              <a:latin typeface="Calibri"/>
              <a:ea typeface="Calibri"/>
              <a:cs typeface="Calibri"/>
              <a:sym typeface="Calibri"/>
            </a:endParaRPr>
          </a:p>
        </p:txBody>
      </p:sp>
      <p:sp>
        <p:nvSpPr>
          <p:cNvPr id="166" name="Google Shape;166;p28"/>
          <p:cNvSpPr txBox="1"/>
          <p:nvPr/>
        </p:nvSpPr>
        <p:spPr>
          <a:xfrm>
            <a:off x="3970393" y="2083640"/>
            <a:ext cx="849386" cy="28471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Ätran</a:t>
            </a:r>
            <a:endParaRPr sz="1100">
              <a:solidFill>
                <a:schemeClr val="dk1"/>
              </a:solidFill>
              <a:latin typeface="Calibri"/>
              <a:ea typeface="Calibri"/>
              <a:cs typeface="Calibri"/>
              <a:sym typeface="Calibri"/>
            </a:endParaRPr>
          </a:p>
        </p:txBody>
      </p:sp>
      <p:sp>
        <p:nvSpPr>
          <p:cNvPr id="167" name="Google Shape;167;p28"/>
          <p:cNvSpPr txBox="1"/>
          <p:nvPr/>
        </p:nvSpPr>
        <p:spPr>
          <a:xfrm>
            <a:off x="2620489" y="662207"/>
            <a:ext cx="1501629" cy="28471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Säveån</a:t>
            </a:r>
            <a:endParaRPr sz="1100">
              <a:solidFill>
                <a:schemeClr val="dk1"/>
              </a:solidFill>
              <a:latin typeface="Calibri"/>
              <a:ea typeface="Calibri"/>
              <a:cs typeface="Calibri"/>
              <a:sym typeface="Calibri"/>
            </a:endParaRPr>
          </a:p>
        </p:txBody>
      </p:sp>
      <p:sp>
        <p:nvSpPr>
          <p:cNvPr id="168" name="Google Shape;168;p28"/>
          <p:cNvSpPr txBox="1"/>
          <p:nvPr/>
        </p:nvSpPr>
        <p:spPr>
          <a:xfrm>
            <a:off x="1729669" y="0"/>
            <a:ext cx="2842331" cy="392385"/>
          </a:xfrm>
          <a:prstGeom prst="rect">
            <a:avLst/>
          </a:prstGeom>
          <a:solidFill>
            <a:schemeClr val="lt1"/>
          </a:solid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2100">
                <a:solidFill>
                  <a:schemeClr val="dk1"/>
                </a:solidFill>
                <a:latin typeface="Calibri"/>
                <a:ea typeface="Calibri"/>
                <a:cs typeface="Calibri"/>
                <a:sym typeface="Calibri"/>
              </a:rPr>
              <a:t>Main catchment areas</a:t>
            </a:r>
            <a:endParaRPr sz="1400">
              <a:solidFill>
                <a:schemeClr val="dk1"/>
              </a:solidFill>
              <a:latin typeface="Calibri"/>
              <a:ea typeface="Calibri"/>
              <a:cs typeface="Calibri"/>
              <a:sym typeface="Calibri"/>
            </a:endParaRPr>
          </a:p>
        </p:txBody>
      </p:sp>
      <p:sp>
        <p:nvSpPr>
          <p:cNvPr id="169" name="Google Shape;169;p28"/>
          <p:cNvSpPr txBox="1"/>
          <p:nvPr/>
        </p:nvSpPr>
        <p:spPr>
          <a:xfrm>
            <a:off x="5369435" y="736143"/>
            <a:ext cx="2140637" cy="253916"/>
          </a:xfrm>
          <a:prstGeom prst="rect">
            <a:avLst/>
          </a:prstGeom>
          <a:solidFill>
            <a:schemeClr val="lt1"/>
          </a:solid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200">
                <a:solidFill>
                  <a:schemeClr val="dk1"/>
                </a:solidFill>
                <a:latin typeface="Calibri"/>
                <a:ea typeface="Calibri"/>
                <a:cs typeface="Calibri"/>
                <a:sym typeface="Calibri"/>
              </a:rPr>
              <a:t>Ecological status - Watercourses</a:t>
            </a:r>
            <a:endParaRPr sz="1200">
              <a:solidFill>
                <a:schemeClr val="dk1"/>
              </a:solidFill>
              <a:latin typeface="Calibri"/>
              <a:ea typeface="Calibri"/>
              <a:cs typeface="Calibri"/>
              <a:sym typeface="Calibri"/>
            </a:endParaRPr>
          </a:p>
        </p:txBody>
      </p:sp>
      <p:sp>
        <p:nvSpPr>
          <p:cNvPr id="170" name="Google Shape;170;p28"/>
          <p:cNvSpPr txBox="1"/>
          <p:nvPr/>
        </p:nvSpPr>
        <p:spPr>
          <a:xfrm>
            <a:off x="5452307" y="1795997"/>
            <a:ext cx="1800021" cy="253915"/>
          </a:xfrm>
          <a:prstGeom prst="rect">
            <a:avLst/>
          </a:prstGeom>
          <a:solidFill>
            <a:schemeClr val="lt1"/>
          </a:solid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200">
                <a:solidFill>
                  <a:schemeClr val="dk1"/>
                </a:solidFill>
                <a:latin typeface="Calibri"/>
                <a:ea typeface="Calibri"/>
                <a:cs typeface="Calibri"/>
                <a:sym typeface="Calibri"/>
              </a:rPr>
              <a:t>Ecological status - Lakes</a:t>
            </a:r>
            <a:endParaRPr sz="1100"/>
          </a:p>
        </p:txBody>
      </p:sp>
      <p:sp>
        <p:nvSpPr>
          <p:cNvPr id="171" name="Google Shape;171;p28"/>
          <p:cNvSpPr txBox="1"/>
          <p:nvPr/>
        </p:nvSpPr>
        <p:spPr>
          <a:xfrm>
            <a:off x="7366033" y="1017487"/>
            <a:ext cx="1803300" cy="2839800"/>
          </a:xfrm>
          <a:prstGeom prst="rect">
            <a:avLst/>
          </a:prstGeom>
          <a:noFill/>
          <a:ln cap="flat" cmpd="sng" w="12700">
            <a:solidFill>
              <a:srgbClr val="FF0000"/>
            </a:solidFill>
            <a:prstDash val="solid"/>
            <a:round/>
            <a:headEnd len="sm" w="sm" type="none"/>
            <a:tailEnd len="sm" w="sm" type="none"/>
          </a:ln>
        </p:spPr>
        <p:txBody>
          <a:bodyPr anchorCtr="0" anchor="t" bIns="34275" lIns="68575" spcFirstLastPara="1" rIns="68575" wrap="square" tIns="34275">
            <a:spAutoFit/>
          </a:bodyPr>
          <a:lstStyle/>
          <a:p>
            <a:pPr indent="-209550" lvl="0" marL="215900" marR="0" rtl="0" algn="l">
              <a:spcBef>
                <a:spcPts val="0"/>
              </a:spcBef>
              <a:spcAft>
                <a:spcPts val="0"/>
              </a:spcAft>
              <a:buClr>
                <a:srgbClr val="2F5496"/>
              </a:buClr>
              <a:buSzPts val="1500"/>
              <a:buFont typeface="Arial"/>
              <a:buChar char="•"/>
            </a:pPr>
            <a:r>
              <a:rPr b="1" lang="sv" sz="1500">
                <a:solidFill>
                  <a:srgbClr val="2F5496"/>
                </a:solidFill>
                <a:latin typeface="Calibri"/>
                <a:ea typeface="Calibri"/>
                <a:cs typeface="Calibri"/>
                <a:sym typeface="Calibri"/>
              </a:rPr>
              <a:t>Action program </a:t>
            </a:r>
            <a:r>
              <a:rPr lang="sv" sz="1500">
                <a:solidFill>
                  <a:srgbClr val="2F5496"/>
                </a:solidFill>
                <a:latin typeface="Calibri"/>
                <a:ea typeface="Calibri"/>
                <a:cs typeface="Calibri"/>
                <a:sym typeface="Calibri"/>
              </a:rPr>
              <a:t>from the Swedish Water Authority aimed at municipalities and other authorities.</a:t>
            </a:r>
            <a:endParaRPr sz="1100"/>
          </a:p>
          <a:p>
            <a:pPr indent="-209550" lvl="0" marL="215900" marR="0" rtl="0" algn="l">
              <a:spcBef>
                <a:spcPts val="0"/>
              </a:spcBef>
              <a:spcAft>
                <a:spcPts val="0"/>
              </a:spcAft>
              <a:buClr>
                <a:srgbClr val="2F5496"/>
              </a:buClr>
              <a:buSzPts val="1500"/>
              <a:buFont typeface="Arial"/>
              <a:buChar char="•"/>
            </a:pPr>
            <a:r>
              <a:rPr lang="sv" sz="1500">
                <a:solidFill>
                  <a:srgbClr val="2F5496"/>
                </a:solidFill>
                <a:latin typeface="Calibri"/>
                <a:ea typeface="Calibri"/>
                <a:cs typeface="Calibri"/>
                <a:sym typeface="Calibri"/>
              </a:rPr>
              <a:t>Requirement to </a:t>
            </a:r>
            <a:r>
              <a:rPr b="1" lang="sv" sz="1500">
                <a:solidFill>
                  <a:srgbClr val="2F5496"/>
                </a:solidFill>
                <a:latin typeface="Calibri"/>
                <a:ea typeface="Calibri"/>
                <a:cs typeface="Calibri"/>
                <a:sym typeface="Calibri"/>
              </a:rPr>
              <a:t>achieve good status</a:t>
            </a:r>
            <a:r>
              <a:rPr lang="sv" sz="1500">
                <a:solidFill>
                  <a:srgbClr val="2F5496"/>
                </a:solidFill>
                <a:latin typeface="Calibri"/>
                <a:ea typeface="Calibri"/>
                <a:cs typeface="Calibri"/>
                <a:sym typeface="Calibri"/>
              </a:rPr>
              <a:t> in all water bodies by </a:t>
            </a:r>
            <a:r>
              <a:rPr b="1" lang="sv" sz="1500">
                <a:solidFill>
                  <a:srgbClr val="2F5496"/>
                </a:solidFill>
                <a:latin typeface="Calibri"/>
                <a:ea typeface="Calibri"/>
                <a:cs typeface="Calibri"/>
                <a:sym typeface="Calibri"/>
              </a:rPr>
              <a:t>2027</a:t>
            </a:r>
            <a:r>
              <a:rPr lang="sv" sz="1500">
                <a:solidFill>
                  <a:srgbClr val="2F5496"/>
                </a:solidFill>
                <a:latin typeface="Calibri"/>
                <a:ea typeface="Calibri"/>
                <a:cs typeface="Calibri"/>
                <a:sym typeface="Calibri"/>
              </a:rPr>
              <a:t>.</a:t>
            </a:r>
            <a:endParaRPr sz="1100"/>
          </a:p>
          <a:p>
            <a:pPr indent="-209550" lvl="0" marL="215900" marR="0" rtl="0" algn="l">
              <a:spcBef>
                <a:spcPts val="0"/>
              </a:spcBef>
              <a:spcAft>
                <a:spcPts val="0"/>
              </a:spcAft>
              <a:buClr>
                <a:srgbClr val="2F5496"/>
              </a:buClr>
              <a:buSzPts val="1500"/>
              <a:buFont typeface="Arial"/>
              <a:buChar char="•"/>
            </a:pPr>
            <a:r>
              <a:rPr lang="sv" sz="1500">
                <a:solidFill>
                  <a:srgbClr val="2F5496"/>
                </a:solidFill>
                <a:latin typeface="Calibri"/>
                <a:ea typeface="Calibri"/>
                <a:cs typeface="Calibri"/>
                <a:sym typeface="Calibri"/>
              </a:rPr>
              <a:t>Status must not get worse.</a:t>
            </a:r>
            <a:endParaRPr sz="1100"/>
          </a:p>
        </p:txBody>
      </p:sp>
      <p:sp>
        <p:nvSpPr>
          <p:cNvPr id="172" name="Google Shape;172;p28"/>
          <p:cNvSpPr/>
          <p:nvPr/>
        </p:nvSpPr>
        <p:spPr>
          <a:xfrm>
            <a:off x="2197975" y="1795963"/>
            <a:ext cx="287100" cy="284700"/>
          </a:xfrm>
          <a:prstGeom prst="ellipse">
            <a:avLst/>
          </a:prstGeom>
          <a:noFill/>
          <a:ln cap="flat" cmpd="sng" w="19050">
            <a:solidFill>
              <a:srgbClr val="FF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descr="En bild som visar text, karta&#10;&#10;Automatiskt genererad beskrivning" id="177" name="Google Shape;177;p29"/>
          <p:cNvPicPr preferRelativeResize="0"/>
          <p:nvPr/>
        </p:nvPicPr>
        <p:blipFill rotWithShape="1">
          <a:blip r:embed="rId3">
            <a:alphaModFix/>
          </a:blip>
          <a:srcRect b="0" l="0" r="0" t="0"/>
          <a:stretch/>
        </p:blipFill>
        <p:spPr>
          <a:xfrm>
            <a:off x="-25695" y="12058"/>
            <a:ext cx="5838587" cy="5137993"/>
          </a:xfrm>
          <a:prstGeom prst="rect">
            <a:avLst/>
          </a:prstGeom>
          <a:noFill/>
          <a:ln>
            <a:noFill/>
          </a:ln>
        </p:spPr>
      </p:pic>
      <p:pic>
        <p:nvPicPr>
          <p:cNvPr descr="En bild som visar natur, karta&#10;&#10;Automatiskt genererad beskrivning" id="178" name="Google Shape;178;p29"/>
          <p:cNvPicPr preferRelativeResize="0"/>
          <p:nvPr/>
        </p:nvPicPr>
        <p:blipFill rotWithShape="1">
          <a:blip r:embed="rId4">
            <a:alphaModFix/>
          </a:blip>
          <a:srcRect b="0" l="0" r="0" t="0"/>
          <a:stretch/>
        </p:blipFill>
        <p:spPr>
          <a:xfrm>
            <a:off x="164326" y="164373"/>
            <a:ext cx="1050410" cy="714900"/>
          </a:xfrm>
          <a:prstGeom prst="rect">
            <a:avLst/>
          </a:prstGeom>
          <a:noFill/>
          <a:ln>
            <a:noFill/>
          </a:ln>
        </p:spPr>
      </p:pic>
      <p:sp>
        <p:nvSpPr>
          <p:cNvPr id="179" name="Google Shape;179;p29"/>
          <p:cNvSpPr txBox="1"/>
          <p:nvPr/>
        </p:nvSpPr>
        <p:spPr>
          <a:xfrm>
            <a:off x="5230907" y="497541"/>
            <a:ext cx="645459" cy="28471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Borås</a:t>
            </a:r>
            <a:endParaRPr sz="1100">
              <a:solidFill>
                <a:schemeClr val="dk1"/>
              </a:solidFill>
              <a:latin typeface="Calibri"/>
              <a:ea typeface="Calibri"/>
              <a:cs typeface="Calibri"/>
              <a:sym typeface="Calibri"/>
            </a:endParaRPr>
          </a:p>
        </p:txBody>
      </p:sp>
      <p:sp>
        <p:nvSpPr>
          <p:cNvPr id="180" name="Google Shape;180;p29"/>
          <p:cNvSpPr txBox="1"/>
          <p:nvPr/>
        </p:nvSpPr>
        <p:spPr>
          <a:xfrm>
            <a:off x="3892549" y="2309045"/>
            <a:ext cx="927849" cy="28471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Bollebygd</a:t>
            </a:r>
            <a:endParaRPr sz="1100">
              <a:solidFill>
                <a:schemeClr val="dk1"/>
              </a:solidFill>
              <a:latin typeface="Calibri"/>
              <a:ea typeface="Calibri"/>
              <a:cs typeface="Calibri"/>
              <a:sym typeface="Calibri"/>
            </a:endParaRPr>
          </a:p>
        </p:txBody>
      </p:sp>
      <p:sp>
        <p:nvSpPr>
          <p:cNvPr id="181" name="Google Shape;181;p29"/>
          <p:cNvSpPr txBox="1"/>
          <p:nvPr/>
        </p:nvSpPr>
        <p:spPr>
          <a:xfrm>
            <a:off x="1988564" y="2296343"/>
            <a:ext cx="927849" cy="28471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Härryda</a:t>
            </a:r>
            <a:endParaRPr sz="1100">
              <a:solidFill>
                <a:schemeClr val="dk1"/>
              </a:solidFill>
              <a:latin typeface="Calibri"/>
              <a:ea typeface="Calibri"/>
              <a:cs typeface="Calibri"/>
              <a:sym typeface="Calibri"/>
            </a:endParaRPr>
          </a:p>
        </p:txBody>
      </p:sp>
      <p:sp>
        <p:nvSpPr>
          <p:cNvPr id="182" name="Google Shape;182;p29"/>
          <p:cNvSpPr txBox="1"/>
          <p:nvPr/>
        </p:nvSpPr>
        <p:spPr>
          <a:xfrm>
            <a:off x="3217814" y="3587772"/>
            <a:ext cx="927849" cy="28471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Mark</a:t>
            </a:r>
            <a:endParaRPr sz="1100">
              <a:solidFill>
                <a:schemeClr val="dk1"/>
              </a:solidFill>
              <a:latin typeface="Calibri"/>
              <a:ea typeface="Calibri"/>
              <a:cs typeface="Calibri"/>
              <a:sym typeface="Calibri"/>
            </a:endParaRPr>
          </a:p>
        </p:txBody>
      </p:sp>
      <p:sp>
        <p:nvSpPr>
          <p:cNvPr id="183" name="Google Shape;183;p29"/>
          <p:cNvSpPr txBox="1"/>
          <p:nvPr/>
        </p:nvSpPr>
        <p:spPr>
          <a:xfrm>
            <a:off x="576844" y="3204285"/>
            <a:ext cx="1176619" cy="28471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Kungsbacka</a:t>
            </a:r>
            <a:endParaRPr sz="1100">
              <a:solidFill>
                <a:schemeClr val="dk1"/>
              </a:solidFill>
              <a:latin typeface="Calibri"/>
              <a:ea typeface="Calibri"/>
              <a:cs typeface="Calibri"/>
              <a:sym typeface="Calibri"/>
            </a:endParaRPr>
          </a:p>
        </p:txBody>
      </p:sp>
      <p:pic>
        <p:nvPicPr>
          <p:cNvPr id="184" name="Google Shape;184;p29"/>
          <p:cNvPicPr preferRelativeResize="0"/>
          <p:nvPr/>
        </p:nvPicPr>
        <p:blipFill rotWithShape="1">
          <a:blip r:embed="rId5">
            <a:alphaModFix/>
          </a:blip>
          <a:srcRect b="0" l="0" r="0" t="0"/>
          <a:stretch/>
        </p:blipFill>
        <p:spPr>
          <a:xfrm>
            <a:off x="547468" y="1220768"/>
            <a:ext cx="1195109" cy="81728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85" name="Google Shape;185;p29"/>
          <p:cNvSpPr txBox="1"/>
          <p:nvPr/>
        </p:nvSpPr>
        <p:spPr>
          <a:xfrm>
            <a:off x="148414" y="914209"/>
            <a:ext cx="1195109" cy="28471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sv" sz="1400">
                <a:solidFill>
                  <a:srgbClr val="2F5496"/>
                </a:solidFill>
                <a:latin typeface="Calibri"/>
                <a:ea typeface="Calibri"/>
                <a:cs typeface="Calibri"/>
                <a:sym typeface="Calibri"/>
              </a:rPr>
              <a:t>Municipalities</a:t>
            </a:r>
            <a:endParaRPr sz="1100">
              <a:solidFill>
                <a:srgbClr val="2F5496"/>
              </a:solidFill>
              <a:latin typeface="Calibri"/>
              <a:ea typeface="Calibri"/>
              <a:cs typeface="Calibri"/>
              <a:sym typeface="Calibri"/>
            </a:endParaRPr>
          </a:p>
        </p:txBody>
      </p:sp>
      <p:sp>
        <p:nvSpPr>
          <p:cNvPr id="186" name="Google Shape;186;p29"/>
          <p:cNvSpPr txBox="1"/>
          <p:nvPr/>
        </p:nvSpPr>
        <p:spPr>
          <a:xfrm>
            <a:off x="77702" y="2067144"/>
            <a:ext cx="1300643" cy="28471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sv" sz="1400">
                <a:solidFill>
                  <a:srgbClr val="2F5496"/>
                </a:solidFill>
                <a:latin typeface="Calibri"/>
                <a:ea typeface="Calibri"/>
                <a:cs typeface="Calibri"/>
                <a:sym typeface="Calibri"/>
              </a:rPr>
              <a:t>County boards</a:t>
            </a:r>
            <a:endParaRPr sz="1100">
              <a:solidFill>
                <a:srgbClr val="2F5496"/>
              </a:solidFill>
              <a:latin typeface="Calibri"/>
              <a:ea typeface="Calibri"/>
              <a:cs typeface="Calibri"/>
              <a:sym typeface="Calibri"/>
            </a:endParaRPr>
          </a:p>
        </p:txBody>
      </p:sp>
      <p:sp>
        <p:nvSpPr>
          <p:cNvPr id="187" name="Google Shape;187;p29"/>
          <p:cNvSpPr txBox="1"/>
          <p:nvPr/>
        </p:nvSpPr>
        <p:spPr>
          <a:xfrm>
            <a:off x="1380563" y="2090897"/>
            <a:ext cx="1130720" cy="28471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sv" sz="1400">
                <a:solidFill>
                  <a:srgbClr val="2F5496"/>
                </a:solidFill>
                <a:latin typeface="Calibri"/>
                <a:ea typeface="Calibri"/>
                <a:cs typeface="Calibri"/>
                <a:sym typeface="Calibri"/>
              </a:rPr>
              <a:t>Companies</a:t>
            </a:r>
            <a:endParaRPr sz="1100">
              <a:solidFill>
                <a:srgbClr val="2F5496"/>
              </a:solidFill>
              <a:latin typeface="Calibri"/>
              <a:ea typeface="Calibri"/>
              <a:cs typeface="Calibri"/>
              <a:sym typeface="Calibri"/>
            </a:endParaRPr>
          </a:p>
        </p:txBody>
      </p:sp>
      <p:sp>
        <p:nvSpPr>
          <p:cNvPr id="188" name="Google Shape;188;p29"/>
          <p:cNvSpPr txBox="1"/>
          <p:nvPr/>
        </p:nvSpPr>
        <p:spPr>
          <a:xfrm>
            <a:off x="1378345" y="879283"/>
            <a:ext cx="1130720" cy="28471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sv" sz="1400">
                <a:solidFill>
                  <a:srgbClr val="2F5496"/>
                </a:solidFill>
                <a:latin typeface="Calibri"/>
                <a:ea typeface="Calibri"/>
                <a:cs typeface="Calibri"/>
                <a:sym typeface="Calibri"/>
              </a:rPr>
              <a:t>Associations</a:t>
            </a:r>
            <a:endParaRPr sz="1100">
              <a:solidFill>
                <a:srgbClr val="2F5496"/>
              </a:solidFill>
              <a:latin typeface="Calibri"/>
              <a:ea typeface="Calibri"/>
              <a:cs typeface="Calibri"/>
              <a:sym typeface="Calibri"/>
            </a:endParaRPr>
          </a:p>
        </p:txBody>
      </p:sp>
      <p:sp>
        <p:nvSpPr>
          <p:cNvPr id="189" name="Google Shape;189;p29"/>
          <p:cNvSpPr txBox="1"/>
          <p:nvPr/>
        </p:nvSpPr>
        <p:spPr>
          <a:xfrm>
            <a:off x="1922687" y="1161611"/>
            <a:ext cx="1284300" cy="500203"/>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sv" sz="1400">
                <a:solidFill>
                  <a:srgbClr val="2F5496"/>
                </a:solidFill>
                <a:latin typeface="Calibri"/>
                <a:ea typeface="Calibri"/>
                <a:cs typeface="Calibri"/>
                <a:sym typeface="Calibri"/>
              </a:rPr>
              <a:t>Interest organizations</a:t>
            </a:r>
            <a:endParaRPr sz="1100">
              <a:solidFill>
                <a:srgbClr val="2F5496"/>
              </a:solidFill>
              <a:latin typeface="Calibri"/>
              <a:ea typeface="Calibri"/>
              <a:cs typeface="Calibri"/>
              <a:sym typeface="Calibri"/>
            </a:endParaRPr>
          </a:p>
        </p:txBody>
      </p:sp>
      <p:sp>
        <p:nvSpPr>
          <p:cNvPr id="190" name="Google Shape;190;p29"/>
          <p:cNvSpPr txBox="1"/>
          <p:nvPr/>
        </p:nvSpPr>
        <p:spPr>
          <a:xfrm>
            <a:off x="1815647" y="1731992"/>
            <a:ext cx="1130720" cy="28471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sv" sz="1400">
                <a:solidFill>
                  <a:srgbClr val="2F5496"/>
                </a:solidFill>
                <a:latin typeface="Calibri"/>
                <a:ea typeface="Calibri"/>
                <a:cs typeface="Calibri"/>
                <a:sym typeface="Calibri"/>
              </a:rPr>
              <a:t>Landowners</a:t>
            </a:r>
            <a:endParaRPr sz="1100">
              <a:solidFill>
                <a:srgbClr val="2F5496"/>
              </a:solidFill>
              <a:latin typeface="Calibri"/>
              <a:ea typeface="Calibri"/>
              <a:cs typeface="Calibri"/>
              <a:sym typeface="Calibri"/>
            </a:endParaRPr>
          </a:p>
        </p:txBody>
      </p:sp>
      <p:sp>
        <p:nvSpPr>
          <p:cNvPr id="191" name="Google Shape;191;p29"/>
          <p:cNvSpPr txBox="1"/>
          <p:nvPr/>
        </p:nvSpPr>
        <p:spPr>
          <a:xfrm>
            <a:off x="5747369" y="-418170"/>
            <a:ext cx="3718408" cy="1241612"/>
          </a:xfrm>
          <a:prstGeom prst="rect">
            <a:avLst/>
          </a:prstGeom>
          <a:noFill/>
          <a:ln>
            <a:noFill/>
          </a:ln>
        </p:spPr>
        <p:txBody>
          <a:bodyPr anchorCtr="0" anchor="b" bIns="34275" lIns="68575" spcFirstLastPara="1" rIns="68575" wrap="square" tIns="34275">
            <a:normAutofit/>
          </a:bodyPr>
          <a:lstStyle/>
          <a:p>
            <a:pPr indent="0" lvl="0" marL="0" marR="0" rtl="0" algn="l">
              <a:lnSpc>
                <a:spcPct val="90000"/>
              </a:lnSpc>
              <a:spcBef>
                <a:spcPts val="0"/>
              </a:spcBef>
              <a:spcAft>
                <a:spcPts val="0"/>
              </a:spcAft>
              <a:buNone/>
            </a:pPr>
            <a:r>
              <a:rPr lang="sv" sz="2700">
                <a:solidFill>
                  <a:srgbClr val="2F5496"/>
                </a:solidFill>
                <a:latin typeface="Calibri"/>
                <a:ea typeface="Calibri"/>
                <a:cs typeface="Calibri"/>
                <a:sym typeface="Calibri"/>
              </a:rPr>
              <a:t>Lygnerns Water Council</a:t>
            </a:r>
            <a:endParaRPr sz="1100"/>
          </a:p>
        </p:txBody>
      </p:sp>
      <p:sp>
        <p:nvSpPr>
          <p:cNvPr id="192" name="Google Shape;192;p29"/>
          <p:cNvSpPr txBox="1"/>
          <p:nvPr/>
        </p:nvSpPr>
        <p:spPr>
          <a:xfrm>
            <a:off x="6014324" y="957673"/>
            <a:ext cx="2880359" cy="3783707"/>
          </a:xfrm>
          <a:prstGeom prst="rect">
            <a:avLst/>
          </a:prstGeom>
          <a:noFill/>
          <a:ln>
            <a:noFill/>
          </a:ln>
        </p:spPr>
        <p:txBody>
          <a:bodyPr anchorCtr="0" anchor="t" bIns="34275" lIns="68575" spcFirstLastPara="1" rIns="68575" wrap="square" tIns="34275">
            <a:normAutofit/>
          </a:bodyPr>
          <a:lstStyle/>
          <a:p>
            <a:pPr indent="-177800" lvl="0" marL="215900" marR="0" rtl="0" algn="l">
              <a:lnSpc>
                <a:spcPct val="90000"/>
              </a:lnSpc>
              <a:spcBef>
                <a:spcPts val="0"/>
              </a:spcBef>
              <a:spcAft>
                <a:spcPts val="0"/>
              </a:spcAft>
              <a:buClr>
                <a:schemeClr val="dk1"/>
              </a:buClr>
              <a:buSzPts val="1200"/>
              <a:buFont typeface="Arial"/>
              <a:buChar char="•"/>
            </a:pPr>
            <a:r>
              <a:rPr lang="sv" sz="1200">
                <a:solidFill>
                  <a:schemeClr val="dk1"/>
                </a:solidFill>
                <a:latin typeface="Calibri"/>
                <a:ea typeface="Calibri"/>
                <a:cs typeface="Calibri"/>
                <a:sym typeface="Calibri"/>
              </a:rPr>
              <a:t>An </a:t>
            </a:r>
            <a:r>
              <a:rPr b="1" lang="sv" sz="1200">
                <a:solidFill>
                  <a:schemeClr val="dk1"/>
                </a:solidFill>
                <a:latin typeface="Calibri"/>
                <a:ea typeface="Calibri"/>
                <a:cs typeface="Calibri"/>
                <a:sym typeface="Calibri"/>
              </a:rPr>
              <a:t>association open to everyone</a:t>
            </a:r>
            <a:r>
              <a:rPr lang="sv" sz="1200">
                <a:solidFill>
                  <a:schemeClr val="dk1"/>
                </a:solidFill>
                <a:latin typeface="Calibri"/>
                <a:ea typeface="Calibri"/>
                <a:cs typeface="Calibri"/>
                <a:sym typeface="Calibri"/>
              </a:rPr>
              <a:t>: Municipalities, companies, interest organizations and associations.</a:t>
            </a:r>
            <a:endParaRPr sz="1100"/>
          </a:p>
          <a:p>
            <a:pPr indent="0" lvl="0" marL="38100" marR="0" rtl="0" algn="l">
              <a:lnSpc>
                <a:spcPct val="90000"/>
              </a:lnSpc>
              <a:spcBef>
                <a:spcPts val="500"/>
              </a:spcBef>
              <a:spcAft>
                <a:spcPts val="0"/>
              </a:spcAft>
              <a:buNone/>
            </a:pPr>
            <a:r>
              <a:t/>
            </a:r>
            <a:endParaRPr sz="1200">
              <a:solidFill>
                <a:schemeClr val="dk1"/>
              </a:solidFill>
              <a:latin typeface="Calibri"/>
              <a:ea typeface="Calibri"/>
              <a:cs typeface="Calibri"/>
              <a:sym typeface="Calibri"/>
            </a:endParaRPr>
          </a:p>
          <a:p>
            <a:pPr indent="-177800" lvl="0" marL="215900" marR="0" rtl="0" algn="l">
              <a:lnSpc>
                <a:spcPct val="90000"/>
              </a:lnSpc>
              <a:spcBef>
                <a:spcPts val="500"/>
              </a:spcBef>
              <a:spcAft>
                <a:spcPts val="0"/>
              </a:spcAft>
              <a:buClr>
                <a:schemeClr val="dk1"/>
              </a:buClr>
              <a:buSzPts val="1200"/>
              <a:buFont typeface="Arial"/>
              <a:buChar char="•"/>
            </a:pPr>
            <a:r>
              <a:rPr lang="sv" sz="1200">
                <a:solidFill>
                  <a:schemeClr val="dk1"/>
                </a:solidFill>
                <a:latin typeface="Calibri"/>
                <a:ea typeface="Calibri"/>
                <a:cs typeface="Calibri"/>
                <a:sym typeface="Calibri"/>
              </a:rPr>
              <a:t>A neutral and </a:t>
            </a:r>
            <a:r>
              <a:rPr b="1" lang="sv" sz="1200">
                <a:solidFill>
                  <a:schemeClr val="dk1"/>
                </a:solidFill>
                <a:latin typeface="Calibri"/>
                <a:ea typeface="Calibri"/>
                <a:cs typeface="Calibri"/>
                <a:sym typeface="Calibri"/>
              </a:rPr>
              <a:t>open meeting place </a:t>
            </a:r>
            <a:r>
              <a:rPr lang="sv" sz="1200">
                <a:solidFill>
                  <a:schemeClr val="dk1"/>
                </a:solidFill>
                <a:latin typeface="Calibri"/>
                <a:ea typeface="Calibri"/>
                <a:cs typeface="Calibri"/>
                <a:sym typeface="Calibri"/>
              </a:rPr>
              <a:t>for cooperation around water.</a:t>
            </a:r>
            <a:endParaRPr sz="1100"/>
          </a:p>
          <a:p>
            <a:pPr indent="0" lvl="0" marL="38100" marR="0" rtl="0" algn="l">
              <a:lnSpc>
                <a:spcPct val="90000"/>
              </a:lnSpc>
              <a:spcBef>
                <a:spcPts val="500"/>
              </a:spcBef>
              <a:spcAft>
                <a:spcPts val="0"/>
              </a:spcAft>
              <a:buNone/>
            </a:pPr>
            <a:r>
              <a:t/>
            </a:r>
            <a:endParaRPr sz="1200">
              <a:solidFill>
                <a:schemeClr val="dk1"/>
              </a:solidFill>
              <a:latin typeface="Calibri"/>
              <a:ea typeface="Calibri"/>
              <a:cs typeface="Calibri"/>
              <a:sym typeface="Calibri"/>
            </a:endParaRPr>
          </a:p>
          <a:p>
            <a:pPr indent="-177800" lvl="0" marL="215900" marR="0" rtl="0" algn="l">
              <a:lnSpc>
                <a:spcPct val="90000"/>
              </a:lnSpc>
              <a:spcBef>
                <a:spcPts val="500"/>
              </a:spcBef>
              <a:spcAft>
                <a:spcPts val="0"/>
              </a:spcAft>
              <a:buClr>
                <a:schemeClr val="dk1"/>
              </a:buClr>
              <a:buSzPts val="1200"/>
              <a:buFont typeface="Arial"/>
              <a:buChar char="•"/>
            </a:pPr>
            <a:r>
              <a:rPr b="1" lang="sv" sz="1200">
                <a:solidFill>
                  <a:schemeClr val="dk1"/>
                </a:solidFill>
                <a:latin typeface="Calibri"/>
                <a:ea typeface="Calibri"/>
                <a:cs typeface="Calibri"/>
                <a:sym typeface="Calibri"/>
              </a:rPr>
              <a:t>Collaborates and networks </a:t>
            </a:r>
            <a:r>
              <a:rPr lang="sv" sz="1200">
                <a:solidFill>
                  <a:schemeClr val="dk1"/>
                </a:solidFill>
                <a:latin typeface="Calibri"/>
                <a:ea typeface="Calibri"/>
                <a:cs typeface="Calibri"/>
                <a:sym typeface="Calibri"/>
              </a:rPr>
              <a:t>with other organizations</a:t>
            </a:r>
            <a:endParaRPr sz="1200">
              <a:solidFill>
                <a:schemeClr val="dk1"/>
              </a:solidFill>
              <a:latin typeface="Calibri"/>
              <a:ea typeface="Calibri"/>
              <a:cs typeface="Calibri"/>
              <a:sym typeface="Calibri"/>
            </a:endParaRPr>
          </a:p>
          <a:p>
            <a:pPr indent="0" lvl="0" marL="38100" marR="0" rtl="0" algn="l">
              <a:lnSpc>
                <a:spcPct val="90000"/>
              </a:lnSpc>
              <a:spcBef>
                <a:spcPts val="500"/>
              </a:spcBef>
              <a:spcAft>
                <a:spcPts val="0"/>
              </a:spcAft>
              <a:buNone/>
            </a:pPr>
            <a:r>
              <a:t/>
            </a:r>
            <a:endParaRPr sz="1200">
              <a:solidFill>
                <a:schemeClr val="dk1"/>
              </a:solidFill>
              <a:latin typeface="Calibri"/>
              <a:ea typeface="Calibri"/>
              <a:cs typeface="Calibri"/>
              <a:sym typeface="Calibri"/>
            </a:endParaRPr>
          </a:p>
          <a:p>
            <a:pPr indent="-177800" lvl="0" marL="215900" marR="0" rtl="0" algn="l">
              <a:lnSpc>
                <a:spcPct val="90000"/>
              </a:lnSpc>
              <a:spcBef>
                <a:spcPts val="500"/>
              </a:spcBef>
              <a:spcAft>
                <a:spcPts val="0"/>
              </a:spcAft>
              <a:buClr>
                <a:schemeClr val="dk1"/>
              </a:buClr>
              <a:buSzPts val="1200"/>
              <a:buFont typeface="Arial"/>
              <a:buChar char="•"/>
            </a:pPr>
            <a:r>
              <a:rPr b="1" lang="sv" sz="1200">
                <a:solidFill>
                  <a:schemeClr val="dk1"/>
                </a:solidFill>
                <a:latin typeface="Calibri"/>
                <a:ea typeface="Calibri"/>
                <a:cs typeface="Calibri"/>
                <a:sym typeface="Calibri"/>
              </a:rPr>
              <a:t>Seeks funding </a:t>
            </a:r>
            <a:r>
              <a:rPr lang="sv" sz="1200">
                <a:solidFill>
                  <a:schemeClr val="dk1"/>
                </a:solidFill>
                <a:latin typeface="Calibri"/>
                <a:ea typeface="Calibri"/>
                <a:cs typeface="Calibri"/>
                <a:sym typeface="Calibri"/>
              </a:rPr>
              <a:t>for and implements projects: For example, measures in affected waters to benefit fish and the ecosystem.</a:t>
            </a:r>
            <a:endParaRPr sz="1100"/>
          </a:p>
          <a:p>
            <a:pPr indent="0" lvl="0" marL="38100" marR="0" rtl="0" algn="l">
              <a:lnSpc>
                <a:spcPct val="90000"/>
              </a:lnSpc>
              <a:spcBef>
                <a:spcPts val="500"/>
              </a:spcBef>
              <a:spcAft>
                <a:spcPts val="0"/>
              </a:spcAft>
              <a:buNone/>
            </a:pPr>
            <a:r>
              <a:t/>
            </a:r>
            <a:endParaRPr sz="1200">
              <a:solidFill>
                <a:schemeClr val="dk1"/>
              </a:solidFill>
              <a:latin typeface="Calibri"/>
              <a:ea typeface="Calibri"/>
              <a:cs typeface="Calibri"/>
              <a:sym typeface="Calibri"/>
            </a:endParaRPr>
          </a:p>
          <a:p>
            <a:pPr indent="-177800" lvl="0" marL="215900" marR="0" rtl="0" algn="l">
              <a:lnSpc>
                <a:spcPct val="90000"/>
              </a:lnSpc>
              <a:spcBef>
                <a:spcPts val="500"/>
              </a:spcBef>
              <a:spcAft>
                <a:spcPts val="0"/>
              </a:spcAft>
              <a:buClr>
                <a:schemeClr val="dk1"/>
              </a:buClr>
              <a:buSzPts val="1200"/>
              <a:buFont typeface="Arial"/>
              <a:buChar char="•"/>
            </a:pPr>
            <a:r>
              <a:rPr b="1" lang="sv" sz="1200">
                <a:solidFill>
                  <a:schemeClr val="dk1"/>
                </a:solidFill>
                <a:latin typeface="Calibri"/>
                <a:ea typeface="Calibri"/>
                <a:cs typeface="Calibri"/>
                <a:sym typeface="Calibri"/>
              </a:rPr>
              <a:t>Monitors</a:t>
            </a:r>
            <a:r>
              <a:rPr lang="sv" sz="1200">
                <a:solidFill>
                  <a:schemeClr val="dk1"/>
                </a:solidFill>
                <a:latin typeface="Calibri"/>
                <a:ea typeface="Calibri"/>
                <a:cs typeface="Calibri"/>
                <a:sym typeface="Calibri"/>
              </a:rPr>
              <a:t> water quality in the water system.</a:t>
            </a:r>
            <a:endParaRPr sz="1100"/>
          </a:p>
          <a:p>
            <a:pPr indent="0" lvl="0" marL="38100" marR="0" rtl="0" algn="l">
              <a:lnSpc>
                <a:spcPct val="90000"/>
              </a:lnSpc>
              <a:spcBef>
                <a:spcPts val="500"/>
              </a:spcBef>
              <a:spcAft>
                <a:spcPts val="0"/>
              </a:spcAft>
              <a:buNone/>
            </a:pPr>
            <a:r>
              <a:t/>
            </a:r>
            <a:endParaRPr sz="1200">
              <a:solidFill>
                <a:schemeClr val="dk1"/>
              </a:solidFill>
              <a:latin typeface="Calibri"/>
              <a:ea typeface="Calibri"/>
              <a:cs typeface="Calibri"/>
              <a:sym typeface="Calibri"/>
            </a:endParaRPr>
          </a:p>
          <a:p>
            <a:pPr indent="-177800" lvl="0" marL="215900" marR="0" rtl="0" algn="l">
              <a:lnSpc>
                <a:spcPct val="90000"/>
              </a:lnSpc>
              <a:spcBef>
                <a:spcPts val="500"/>
              </a:spcBef>
              <a:spcAft>
                <a:spcPts val="0"/>
              </a:spcAft>
              <a:buClr>
                <a:schemeClr val="dk1"/>
              </a:buClr>
              <a:buSzPts val="1200"/>
              <a:buFont typeface="Arial"/>
              <a:buChar char="•"/>
            </a:pPr>
            <a:r>
              <a:rPr b="1" lang="sv" sz="1200">
                <a:solidFill>
                  <a:schemeClr val="dk1"/>
                </a:solidFill>
                <a:latin typeface="Calibri"/>
                <a:ea typeface="Calibri"/>
                <a:cs typeface="Calibri"/>
                <a:sym typeface="Calibri"/>
              </a:rPr>
              <a:t>Web page</a:t>
            </a:r>
            <a:r>
              <a:rPr lang="sv" sz="1200">
                <a:solidFill>
                  <a:schemeClr val="dk1"/>
                </a:solidFill>
                <a:latin typeface="Calibri"/>
                <a:ea typeface="Calibri"/>
                <a:cs typeface="Calibri"/>
                <a:sym typeface="Calibri"/>
              </a:rPr>
              <a:t>: </a:t>
            </a:r>
            <a:r>
              <a:rPr lang="sv" sz="1200" u="sng">
                <a:solidFill>
                  <a:schemeClr val="hlink"/>
                </a:solidFill>
                <a:latin typeface="Calibri"/>
                <a:ea typeface="Calibri"/>
                <a:cs typeface="Calibri"/>
                <a:sym typeface="Calibri"/>
                <a:hlinkClick r:id="rId6"/>
              </a:rPr>
              <a:t>https://lygnernsvattenrad.se</a:t>
            </a:r>
            <a:r>
              <a:rPr lang="sv" sz="1200">
                <a:solidFill>
                  <a:schemeClr val="dk1"/>
                </a:solidFill>
                <a:latin typeface="Calibri"/>
                <a:ea typeface="Calibri"/>
                <a:cs typeface="Calibri"/>
                <a:sym typeface="Calibri"/>
              </a:rPr>
              <a:t> </a:t>
            </a:r>
            <a:endParaRPr sz="600">
              <a:solidFill>
                <a:schemeClr val="dk1"/>
              </a:solidFill>
              <a:latin typeface="Calibri"/>
              <a:ea typeface="Calibri"/>
              <a:cs typeface="Calibri"/>
              <a:sym typeface="Calibri"/>
            </a:endParaRPr>
          </a:p>
        </p:txBody>
      </p:sp>
      <p:sp>
        <p:nvSpPr>
          <p:cNvPr id="193" name="Google Shape;193;p29"/>
          <p:cNvSpPr/>
          <p:nvPr/>
        </p:nvSpPr>
        <p:spPr>
          <a:xfrm>
            <a:off x="3441000" y="2019850"/>
            <a:ext cx="287100" cy="284700"/>
          </a:xfrm>
          <a:prstGeom prst="ellipse">
            <a:avLst/>
          </a:prstGeom>
          <a:noFill/>
          <a:ln cap="flat" cmpd="sng" w="19050">
            <a:solidFill>
              <a:srgbClr val="FF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p30"/>
          <p:cNvPicPr preferRelativeResize="0"/>
          <p:nvPr/>
        </p:nvPicPr>
        <p:blipFill rotWithShape="1">
          <a:blip r:embed="rId3">
            <a:alphaModFix/>
          </a:blip>
          <a:srcRect b="0" l="0" r="0" t="0"/>
          <a:stretch/>
        </p:blipFill>
        <p:spPr>
          <a:xfrm>
            <a:off x="3652272" y="0"/>
            <a:ext cx="5514975" cy="5143500"/>
          </a:xfrm>
          <a:prstGeom prst="rect">
            <a:avLst/>
          </a:prstGeom>
          <a:noFill/>
          <a:ln>
            <a:noFill/>
          </a:ln>
        </p:spPr>
      </p:pic>
      <p:sp>
        <p:nvSpPr>
          <p:cNvPr id="199" name="Google Shape;199;p30"/>
          <p:cNvSpPr txBox="1"/>
          <p:nvPr>
            <p:ph type="title"/>
          </p:nvPr>
        </p:nvSpPr>
        <p:spPr>
          <a:xfrm>
            <a:off x="189667" y="107777"/>
            <a:ext cx="5021629" cy="994172"/>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2F5496"/>
              </a:buClr>
              <a:buSzPts val="3300"/>
              <a:buFont typeface="Calibri"/>
              <a:buNone/>
            </a:pPr>
            <a:r>
              <a:rPr b="1" lang="sv">
                <a:solidFill>
                  <a:srgbClr val="2F5496"/>
                </a:solidFill>
              </a:rPr>
              <a:t>Example collaboration: Management plan</a:t>
            </a:r>
            <a:endParaRPr/>
          </a:p>
        </p:txBody>
      </p:sp>
      <p:pic>
        <p:nvPicPr>
          <p:cNvPr descr="C:\Users\Peter\Pictures\Natur bilder\Arter\Vattenkryp\IMG_1703.JPG" id="200" name="Google Shape;200;p30"/>
          <p:cNvPicPr preferRelativeResize="0"/>
          <p:nvPr/>
        </p:nvPicPr>
        <p:blipFill rotWithShape="1">
          <a:blip r:embed="rId4">
            <a:alphaModFix/>
          </a:blip>
          <a:srcRect b="0" l="0" r="0" t="0"/>
          <a:stretch/>
        </p:blipFill>
        <p:spPr>
          <a:xfrm>
            <a:off x="0" y="2421869"/>
            <a:ext cx="3628633" cy="2721631"/>
          </a:xfrm>
          <a:prstGeom prst="rect">
            <a:avLst/>
          </a:prstGeom>
          <a:noFill/>
          <a:ln cap="flat" cmpd="sng" w="9525">
            <a:solidFill>
              <a:schemeClr val="lt1"/>
            </a:solidFill>
            <a:prstDash val="solid"/>
            <a:round/>
            <a:headEnd len="sm" w="sm" type="none"/>
            <a:tailEnd len="sm" w="sm" type="none"/>
          </a:ln>
        </p:spPr>
      </p:pic>
      <p:pic>
        <p:nvPicPr>
          <p:cNvPr descr="241786651_871323010455974_243790766113406614_n.jpg" id="201" name="Google Shape;201;p30"/>
          <p:cNvPicPr preferRelativeResize="0"/>
          <p:nvPr/>
        </p:nvPicPr>
        <p:blipFill rotWithShape="1">
          <a:blip r:embed="rId5">
            <a:alphaModFix/>
          </a:blip>
          <a:srcRect b="0" l="0" r="0" t="0"/>
          <a:stretch/>
        </p:blipFill>
        <p:spPr>
          <a:xfrm>
            <a:off x="4917096" y="87851"/>
            <a:ext cx="1565914" cy="2028195"/>
          </a:xfrm>
          <a:prstGeom prst="rect">
            <a:avLst/>
          </a:prstGeom>
          <a:noFill/>
          <a:ln cap="flat" cmpd="sng" w="9525">
            <a:solidFill>
              <a:schemeClr val="lt1"/>
            </a:solidFill>
            <a:prstDash val="solid"/>
            <a:round/>
            <a:headEnd len="sm" w="sm" type="none"/>
            <a:tailEnd len="sm" w="sm" type="none"/>
          </a:ln>
        </p:spPr>
      </p:pic>
      <p:sp>
        <p:nvSpPr>
          <p:cNvPr id="202" name="Google Shape;202;p30"/>
          <p:cNvSpPr txBox="1"/>
          <p:nvPr/>
        </p:nvSpPr>
        <p:spPr>
          <a:xfrm>
            <a:off x="5138316" y="1815432"/>
            <a:ext cx="1727597" cy="20835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900">
                <a:solidFill>
                  <a:schemeClr val="dk1"/>
                </a:solidFill>
                <a:latin typeface="Calibri"/>
                <a:ea typeface="Calibri"/>
                <a:cs typeface="Calibri"/>
                <a:sym typeface="Calibri"/>
              </a:rPr>
              <a:t>Foto: Karolina Kjellberg</a:t>
            </a:r>
            <a:endParaRPr sz="1100"/>
          </a:p>
        </p:txBody>
      </p:sp>
      <p:sp>
        <p:nvSpPr>
          <p:cNvPr id="203" name="Google Shape;203;p30"/>
          <p:cNvSpPr txBox="1"/>
          <p:nvPr/>
        </p:nvSpPr>
        <p:spPr>
          <a:xfrm>
            <a:off x="131671" y="2385815"/>
            <a:ext cx="10159250" cy="85725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sv" sz="2400">
                <a:solidFill>
                  <a:srgbClr val="FFFFFF"/>
                </a:solidFill>
                <a:latin typeface="Calibri"/>
                <a:ea typeface="Calibri"/>
                <a:cs typeface="Calibri"/>
                <a:sym typeface="Calibri"/>
              </a:rPr>
              <a:t>- freshwater pearl mussel</a:t>
            </a:r>
            <a:endParaRPr sz="2400">
              <a:solidFill>
                <a:srgbClr val="FFFFFF"/>
              </a:solidFill>
              <a:latin typeface="Calibri"/>
              <a:ea typeface="Calibri"/>
              <a:cs typeface="Calibri"/>
              <a:sym typeface="Calibri"/>
            </a:endParaRPr>
          </a:p>
        </p:txBody>
      </p:sp>
      <p:pic>
        <p:nvPicPr>
          <p:cNvPr descr="En bild som visar text, skärmbild, design&#10;&#10;Automatiskt genererad beskrivning" id="204" name="Google Shape;204;p30"/>
          <p:cNvPicPr preferRelativeResize="0"/>
          <p:nvPr/>
        </p:nvPicPr>
        <p:blipFill rotWithShape="1">
          <a:blip r:embed="rId6">
            <a:alphaModFix/>
          </a:blip>
          <a:srcRect b="0" l="0" r="0" t="0"/>
          <a:stretch/>
        </p:blipFill>
        <p:spPr>
          <a:xfrm rot="775204">
            <a:off x="2347805" y="3146872"/>
            <a:ext cx="1735135" cy="2137147"/>
          </a:xfrm>
          <a:prstGeom prst="rect">
            <a:avLst/>
          </a:prstGeom>
          <a:noFill/>
          <a:ln>
            <a:noFill/>
          </a:ln>
          <a:effectLst>
            <a:outerShdw blurRad="292100" rotWithShape="0" algn="tl" dir="2700000" dist="139700">
              <a:srgbClr val="333333">
                <a:alpha val="64705"/>
              </a:srgbClr>
            </a:outerShdw>
          </a:effectLst>
        </p:spPr>
      </p:pic>
      <p:pic>
        <p:nvPicPr>
          <p:cNvPr descr="En bild som visar inomhus, möbler, vägg, stol&#10;&#10;Automatiskt genererad beskrivning" id="205" name="Google Shape;205;p30"/>
          <p:cNvPicPr preferRelativeResize="0"/>
          <p:nvPr/>
        </p:nvPicPr>
        <p:blipFill rotWithShape="1">
          <a:blip r:embed="rId7">
            <a:alphaModFix/>
          </a:blip>
          <a:srcRect b="0" l="0" r="0" t="0"/>
          <a:stretch/>
        </p:blipFill>
        <p:spPr>
          <a:xfrm>
            <a:off x="-70390" y="1050607"/>
            <a:ext cx="5021629" cy="1496821"/>
          </a:xfrm>
          <a:prstGeom prst="rect">
            <a:avLst/>
          </a:prstGeom>
          <a:noFill/>
          <a:ln cap="flat" cmpd="sng" w="9525">
            <a:solidFill>
              <a:schemeClr val="lt1"/>
            </a:solidFill>
            <a:prstDash val="solid"/>
            <a:round/>
            <a:headEnd len="sm" w="sm" type="none"/>
            <a:tailEnd len="sm" w="sm" type="none"/>
          </a:ln>
        </p:spPr>
      </p:pic>
      <p:pic>
        <p:nvPicPr>
          <p:cNvPr descr="En bild som visar träd, utomhus, skog, växt&#10;&#10;Automatiskt genererad beskrivning" id="206" name="Google Shape;206;p30"/>
          <p:cNvPicPr preferRelativeResize="0"/>
          <p:nvPr/>
        </p:nvPicPr>
        <p:blipFill rotWithShape="1">
          <a:blip r:embed="rId8">
            <a:alphaModFix/>
          </a:blip>
          <a:srcRect b="0" l="0" r="0" t="0"/>
          <a:stretch/>
        </p:blipFill>
        <p:spPr>
          <a:xfrm>
            <a:off x="7434835" y="3745289"/>
            <a:ext cx="1709165" cy="1465897"/>
          </a:xfrm>
          <a:custGeom>
            <a:rect b="b" l="l" r="r" t="t"/>
            <a:pathLst>
              <a:path extrusionOk="0" h="2726454" w="3178912">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noFill/>
          <a:ln cap="flat" cmpd="sng" w="9525">
            <a:solidFill>
              <a:schemeClr val="lt1"/>
            </a:solidFill>
            <a:prstDash val="solid"/>
            <a:round/>
            <a:headEnd len="sm" w="sm" type="none"/>
            <a:tailEnd len="sm" w="sm" type="none"/>
          </a:ln>
        </p:spPr>
      </p:pic>
      <p:sp>
        <p:nvSpPr>
          <p:cNvPr id="207" name="Google Shape;207;p30"/>
          <p:cNvSpPr txBox="1"/>
          <p:nvPr/>
        </p:nvSpPr>
        <p:spPr>
          <a:xfrm>
            <a:off x="7760973" y="3123605"/>
            <a:ext cx="1251356" cy="553998"/>
          </a:xfrm>
          <a:prstGeom prst="rect">
            <a:avLst/>
          </a:prstGeom>
          <a:solidFill>
            <a:schemeClr val="lt1"/>
          </a:solid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100">
                <a:solidFill>
                  <a:schemeClr val="dk1"/>
                </a:solidFill>
                <a:latin typeface="Calibri"/>
                <a:ea typeface="Calibri"/>
                <a:cs typeface="Calibri"/>
                <a:sym typeface="Calibri"/>
              </a:rPr>
              <a:t>Live mussels</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rPr lang="sv" sz="1100">
                <a:solidFill>
                  <a:schemeClr val="dk1"/>
                </a:solidFill>
                <a:latin typeface="Calibri"/>
                <a:ea typeface="Calibri"/>
                <a:cs typeface="Calibri"/>
                <a:sym typeface="Calibri"/>
              </a:rPr>
              <a:t>Dead mussels only</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rPr lang="sv" sz="1100">
                <a:solidFill>
                  <a:schemeClr val="dk1"/>
                </a:solidFill>
                <a:latin typeface="Calibri"/>
                <a:ea typeface="Calibri"/>
                <a:cs typeface="Calibri"/>
                <a:sym typeface="Calibri"/>
              </a:rPr>
              <a:t>None found</a:t>
            </a:r>
            <a:endParaRPr sz="1100">
              <a:solidFill>
                <a:schemeClr val="dk1"/>
              </a:solidFill>
              <a:latin typeface="Calibri"/>
              <a:ea typeface="Calibri"/>
              <a:cs typeface="Calibri"/>
              <a:sym typeface="Calibri"/>
            </a:endParaRPr>
          </a:p>
        </p:txBody>
      </p:sp>
      <p:sp>
        <p:nvSpPr>
          <p:cNvPr id="208" name="Google Shape;208;p30"/>
          <p:cNvSpPr txBox="1"/>
          <p:nvPr/>
        </p:nvSpPr>
        <p:spPr>
          <a:xfrm>
            <a:off x="3083974" y="1165987"/>
            <a:ext cx="1378556" cy="692497"/>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Landowners</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sv" sz="1400">
                <a:solidFill>
                  <a:schemeClr val="dk1"/>
                </a:solidFill>
                <a:latin typeface="Calibri"/>
                <a:ea typeface="Calibri"/>
                <a:cs typeface="Calibri"/>
                <a:sym typeface="Calibri"/>
              </a:rPr>
              <a:t>Anglers</a:t>
            </a:r>
            <a:endParaRPr sz="1100"/>
          </a:p>
          <a:p>
            <a:pPr indent="0" lvl="0" marL="0" marR="0" rtl="0" algn="l">
              <a:spcBef>
                <a:spcPts val="0"/>
              </a:spcBef>
              <a:spcAft>
                <a:spcPts val="0"/>
              </a:spcAft>
              <a:buNone/>
            </a:pPr>
            <a:r>
              <a:rPr lang="sv" sz="1400">
                <a:solidFill>
                  <a:schemeClr val="dk1"/>
                </a:solidFill>
                <a:latin typeface="Calibri"/>
                <a:ea typeface="Calibri"/>
                <a:cs typeface="Calibri"/>
                <a:sym typeface="Calibri"/>
              </a:rPr>
              <a:t>Municipalities</a:t>
            </a:r>
            <a:endParaRPr sz="14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descr="page12image3068991056" id="214" name="Google Shape;214;p31"/>
          <p:cNvPicPr preferRelativeResize="0"/>
          <p:nvPr/>
        </p:nvPicPr>
        <p:blipFill rotWithShape="1">
          <a:blip r:embed="rId3">
            <a:alphaModFix/>
          </a:blip>
          <a:srcRect b="0" l="0" r="0" t="0"/>
          <a:stretch/>
        </p:blipFill>
        <p:spPr>
          <a:xfrm>
            <a:off x="-15746" y="3049188"/>
            <a:ext cx="2906077" cy="2094313"/>
          </a:xfrm>
          <a:prstGeom prst="rect">
            <a:avLst/>
          </a:prstGeom>
          <a:noFill/>
          <a:ln cap="flat" cmpd="sng" w="9525">
            <a:solidFill>
              <a:schemeClr val="lt1"/>
            </a:solidFill>
            <a:prstDash val="solid"/>
            <a:round/>
            <a:headEnd len="sm" w="sm" type="none"/>
            <a:tailEnd len="sm" w="sm" type="none"/>
          </a:ln>
        </p:spPr>
      </p:pic>
      <p:pic>
        <p:nvPicPr>
          <p:cNvPr descr="page12image3069001072" id="215" name="Google Shape;215;p31"/>
          <p:cNvPicPr preferRelativeResize="0"/>
          <p:nvPr/>
        </p:nvPicPr>
        <p:blipFill rotWithShape="1">
          <a:blip r:embed="rId4">
            <a:alphaModFix/>
          </a:blip>
          <a:srcRect b="0" l="0" r="0" t="0"/>
          <a:stretch/>
        </p:blipFill>
        <p:spPr>
          <a:xfrm>
            <a:off x="2720924" y="3053925"/>
            <a:ext cx="2662376" cy="2089576"/>
          </a:xfrm>
          <a:prstGeom prst="rect">
            <a:avLst/>
          </a:prstGeom>
          <a:noFill/>
          <a:ln cap="flat" cmpd="sng" w="9525">
            <a:solidFill>
              <a:schemeClr val="lt1"/>
            </a:solidFill>
            <a:prstDash val="solid"/>
            <a:round/>
            <a:headEnd len="sm" w="sm" type="none"/>
            <a:tailEnd len="sm" w="sm" type="none"/>
          </a:ln>
        </p:spPr>
      </p:pic>
      <p:pic>
        <p:nvPicPr>
          <p:cNvPr descr="En bild som visar utomhus, träd, växt, Naturlandskap&#10;&#10;Automatiskt genererad beskrivning" id="216" name="Google Shape;216;p31"/>
          <p:cNvPicPr preferRelativeResize="0"/>
          <p:nvPr/>
        </p:nvPicPr>
        <p:blipFill rotWithShape="1">
          <a:blip r:embed="rId5">
            <a:alphaModFix/>
          </a:blip>
          <a:srcRect b="0" l="0" r="0" t="0"/>
          <a:stretch/>
        </p:blipFill>
        <p:spPr>
          <a:xfrm>
            <a:off x="0" y="945714"/>
            <a:ext cx="5391150" cy="2000250"/>
          </a:xfrm>
          <a:prstGeom prst="rect">
            <a:avLst/>
          </a:prstGeom>
          <a:noFill/>
          <a:ln>
            <a:noFill/>
          </a:ln>
        </p:spPr>
      </p:pic>
      <p:sp>
        <p:nvSpPr>
          <p:cNvPr id="217" name="Google Shape;217;p31"/>
          <p:cNvSpPr txBox="1"/>
          <p:nvPr/>
        </p:nvSpPr>
        <p:spPr>
          <a:xfrm>
            <a:off x="4300093" y="2668543"/>
            <a:ext cx="1017270" cy="20771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900">
                <a:solidFill>
                  <a:schemeClr val="lt1"/>
                </a:solidFill>
                <a:latin typeface="Calibri"/>
                <a:ea typeface="Calibri"/>
                <a:cs typeface="Calibri"/>
                <a:sym typeface="Calibri"/>
              </a:rPr>
              <a:t>Foto: WaterCircle</a:t>
            </a:r>
            <a:endParaRPr sz="900">
              <a:solidFill>
                <a:schemeClr val="lt1"/>
              </a:solidFill>
              <a:latin typeface="Calibri"/>
              <a:ea typeface="Calibri"/>
              <a:cs typeface="Calibri"/>
              <a:sym typeface="Calibri"/>
            </a:endParaRPr>
          </a:p>
        </p:txBody>
      </p:sp>
      <p:sp>
        <p:nvSpPr>
          <p:cNvPr id="218" name="Google Shape;218;p31"/>
          <p:cNvSpPr txBox="1"/>
          <p:nvPr/>
        </p:nvSpPr>
        <p:spPr>
          <a:xfrm>
            <a:off x="87256" y="3135119"/>
            <a:ext cx="889979" cy="34621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800">
                <a:solidFill>
                  <a:schemeClr val="lt1"/>
                </a:solidFill>
                <a:latin typeface="Calibri"/>
                <a:ea typeface="Calibri"/>
                <a:cs typeface="Calibri"/>
                <a:sym typeface="Calibri"/>
              </a:rPr>
              <a:t>Before</a:t>
            </a:r>
            <a:endParaRPr sz="1100">
              <a:solidFill>
                <a:schemeClr val="dk1"/>
              </a:solidFill>
              <a:latin typeface="Calibri"/>
              <a:ea typeface="Calibri"/>
              <a:cs typeface="Calibri"/>
              <a:sym typeface="Calibri"/>
            </a:endParaRPr>
          </a:p>
        </p:txBody>
      </p:sp>
      <p:sp>
        <p:nvSpPr>
          <p:cNvPr id="219" name="Google Shape;219;p31"/>
          <p:cNvSpPr txBox="1"/>
          <p:nvPr/>
        </p:nvSpPr>
        <p:spPr>
          <a:xfrm>
            <a:off x="2761874" y="3091175"/>
            <a:ext cx="889978" cy="34621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800">
                <a:solidFill>
                  <a:schemeClr val="lt1"/>
                </a:solidFill>
                <a:latin typeface="Calibri"/>
                <a:ea typeface="Calibri"/>
                <a:cs typeface="Calibri"/>
                <a:sym typeface="Calibri"/>
              </a:rPr>
              <a:t>After</a:t>
            </a:r>
            <a:endParaRPr sz="1100">
              <a:solidFill>
                <a:schemeClr val="dk1"/>
              </a:solidFill>
              <a:latin typeface="Calibri"/>
              <a:ea typeface="Calibri"/>
              <a:cs typeface="Calibri"/>
              <a:sym typeface="Calibri"/>
            </a:endParaRPr>
          </a:p>
        </p:txBody>
      </p:sp>
      <p:sp>
        <p:nvSpPr>
          <p:cNvPr id="220" name="Google Shape;220;p31"/>
          <p:cNvSpPr txBox="1"/>
          <p:nvPr/>
        </p:nvSpPr>
        <p:spPr>
          <a:xfrm>
            <a:off x="37210" y="968012"/>
            <a:ext cx="889979" cy="34621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800">
                <a:solidFill>
                  <a:schemeClr val="lt1"/>
                </a:solidFill>
                <a:latin typeface="Calibri"/>
                <a:ea typeface="Calibri"/>
                <a:cs typeface="Calibri"/>
                <a:sym typeface="Calibri"/>
              </a:rPr>
              <a:t>Before</a:t>
            </a:r>
            <a:endParaRPr sz="1100">
              <a:solidFill>
                <a:schemeClr val="dk1"/>
              </a:solidFill>
              <a:latin typeface="Calibri"/>
              <a:ea typeface="Calibri"/>
              <a:cs typeface="Calibri"/>
              <a:sym typeface="Calibri"/>
            </a:endParaRPr>
          </a:p>
        </p:txBody>
      </p:sp>
      <p:sp>
        <p:nvSpPr>
          <p:cNvPr id="221" name="Google Shape;221;p31"/>
          <p:cNvSpPr txBox="1"/>
          <p:nvPr/>
        </p:nvSpPr>
        <p:spPr>
          <a:xfrm>
            <a:off x="2714180" y="968012"/>
            <a:ext cx="889978" cy="34621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800">
                <a:solidFill>
                  <a:schemeClr val="lt1"/>
                </a:solidFill>
                <a:latin typeface="Calibri"/>
                <a:ea typeface="Calibri"/>
                <a:cs typeface="Calibri"/>
                <a:sym typeface="Calibri"/>
              </a:rPr>
              <a:t>After</a:t>
            </a:r>
            <a:endParaRPr sz="1100">
              <a:solidFill>
                <a:schemeClr val="dk1"/>
              </a:solidFill>
              <a:latin typeface="Calibri"/>
              <a:ea typeface="Calibri"/>
              <a:cs typeface="Calibri"/>
              <a:sym typeface="Calibri"/>
            </a:endParaRPr>
          </a:p>
        </p:txBody>
      </p:sp>
      <p:pic>
        <p:nvPicPr>
          <p:cNvPr descr="IMG_7441.JPG" id="222" name="Google Shape;222;p31"/>
          <p:cNvPicPr preferRelativeResize="0"/>
          <p:nvPr/>
        </p:nvPicPr>
        <p:blipFill rotWithShape="1">
          <a:blip r:embed="rId6">
            <a:alphaModFix/>
          </a:blip>
          <a:srcRect b="0" l="0" r="0" t="0"/>
          <a:stretch/>
        </p:blipFill>
        <p:spPr>
          <a:xfrm>
            <a:off x="5454055" y="1232401"/>
            <a:ext cx="2810482" cy="1974363"/>
          </a:xfrm>
          <a:prstGeom prst="rect">
            <a:avLst/>
          </a:prstGeom>
          <a:noFill/>
          <a:ln>
            <a:noFill/>
          </a:ln>
        </p:spPr>
      </p:pic>
      <p:sp>
        <p:nvSpPr>
          <p:cNvPr id="223" name="Google Shape;223;p31"/>
          <p:cNvSpPr txBox="1"/>
          <p:nvPr/>
        </p:nvSpPr>
        <p:spPr>
          <a:xfrm>
            <a:off x="4222877" y="4895831"/>
            <a:ext cx="1110615" cy="20771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900">
                <a:solidFill>
                  <a:schemeClr val="lt1"/>
                </a:solidFill>
                <a:latin typeface="Calibri"/>
                <a:ea typeface="Calibri"/>
                <a:cs typeface="Calibri"/>
                <a:sym typeface="Calibri"/>
              </a:rPr>
              <a:t>Foto: WaterCircle</a:t>
            </a:r>
            <a:endParaRPr sz="900">
              <a:solidFill>
                <a:schemeClr val="lt1"/>
              </a:solidFill>
              <a:latin typeface="Calibri"/>
              <a:ea typeface="Calibri"/>
              <a:cs typeface="Calibri"/>
              <a:sym typeface="Calibri"/>
            </a:endParaRPr>
          </a:p>
        </p:txBody>
      </p:sp>
      <p:sp>
        <p:nvSpPr>
          <p:cNvPr id="224" name="Google Shape;224;p31"/>
          <p:cNvSpPr txBox="1"/>
          <p:nvPr/>
        </p:nvSpPr>
        <p:spPr>
          <a:xfrm>
            <a:off x="446900" y="8586"/>
            <a:ext cx="58734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rgbClr val="2F5496"/>
              </a:buClr>
              <a:buSzPts val="2100"/>
              <a:buFont typeface="Calibri"/>
              <a:buNone/>
            </a:pPr>
            <a:r>
              <a:rPr b="1" lang="sv" sz="2100">
                <a:solidFill>
                  <a:srgbClr val="2F5496"/>
                </a:solidFill>
                <a:latin typeface="Calibri"/>
                <a:ea typeface="Calibri"/>
                <a:cs typeface="Calibri"/>
                <a:sym typeface="Calibri"/>
              </a:rPr>
              <a:t>Example: biotope mapping, biotope management and removal of migration obstacles</a:t>
            </a:r>
            <a:endParaRPr b="1" sz="2100">
              <a:solidFill>
                <a:srgbClr val="2F5496"/>
              </a:solidFill>
              <a:latin typeface="Calibri"/>
              <a:ea typeface="Calibri"/>
              <a:cs typeface="Calibri"/>
              <a:sym typeface="Calibri"/>
            </a:endParaRPr>
          </a:p>
        </p:txBody>
      </p:sp>
      <p:pic>
        <p:nvPicPr>
          <p:cNvPr descr="IMG_1754c.jpg" id="225" name="Google Shape;225;p31"/>
          <p:cNvPicPr preferRelativeResize="0"/>
          <p:nvPr/>
        </p:nvPicPr>
        <p:blipFill rotWithShape="1">
          <a:blip r:embed="rId7">
            <a:alphaModFix/>
          </a:blip>
          <a:srcRect b="0" l="0" r="0" t="0"/>
          <a:stretch/>
        </p:blipFill>
        <p:spPr>
          <a:xfrm>
            <a:off x="5391150" y="3300463"/>
            <a:ext cx="3437135" cy="1180949"/>
          </a:xfrm>
          <a:prstGeom prst="rect">
            <a:avLst/>
          </a:prstGeom>
          <a:noFill/>
          <a:ln cap="flat" cmpd="sng" w="9525">
            <a:solidFill>
              <a:srgbClr val="FFFFFF"/>
            </a:solidFill>
            <a:prstDash val="solid"/>
            <a:miter lim="800000"/>
            <a:headEnd len="sm" w="sm" type="none"/>
            <a:tailEnd len="sm" w="sm" type="none"/>
          </a:ln>
        </p:spPr>
      </p:pic>
      <p:sp>
        <p:nvSpPr>
          <p:cNvPr id="226" name="Google Shape;226;p31"/>
          <p:cNvSpPr txBox="1"/>
          <p:nvPr/>
        </p:nvSpPr>
        <p:spPr>
          <a:xfrm>
            <a:off x="5915990" y="4483780"/>
            <a:ext cx="2436058" cy="6232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800">
                <a:solidFill>
                  <a:schemeClr val="dk1"/>
                </a:solidFill>
                <a:latin typeface="Calibri"/>
                <a:ea typeface="Calibri"/>
                <a:cs typeface="Calibri"/>
                <a:sym typeface="Calibri"/>
              </a:rPr>
              <a:t>More hiding places and variety bring more life!</a:t>
            </a:r>
            <a:endParaRPr sz="1100"/>
          </a:p>
        </p:txBody>
      </p:sp>
      <p:sp>
        <p:nvSpPr>
          <p:cNvPr id="227" name="Google Shape;227;p31"/>
          <p:cNvSpPr txBox="1"/>
          <p:nvPr/>
        </p:nvSpPr>
        <p:spPr>
          <a:xfrm>
            <a:off x="7472653" y="4273500"/>
            <a:ext cx="15042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900">
                <a:solidFill>
                  <a:schemeClr val="lt1"/>
                </a:solidFill>
                <a:latin typeface="Calibri"/>
                <a:ea typeface="Calibri"/>
                <a:cs typeface="Calibri"/>
                <a:sym typeface="Calibri"/>
              </a:rPr>
              <a:t>Foto: Ingela Danielsson</a:t>
            </a:r>
            <a:endParaRPr sz="900">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descr="IMG_9612.JPG" id="233" name="Google Shape;233;p32"/>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En bild som visar natur&#10;&#10;Automatiskt genererad beskrivning med låg exakthet" id="234" name="Google Shape;234;p32"/>
          <p:cNvPicPr preferRelativeResize="0"/>
          <p:nvPr/>
        </p:nvPicPr>
        <p:blipFill rotWithShape="1">
          <a:blip r:embed="rId4">
            <a:alphaModFix/>
          </a:blip>
          <a:srcRect b="0" l="0" r="0" t="0"/>
          <a:stretch/>
        </p:blipFill>
        <p:spPr>
          <a:xfrm>
            <a:off x="4043554" y="1103998"/>
            <a:ext cx="5851974" cy="4124177"/>
          </a:xfrm>
          <a:prstGeom prst="rect">
            <a:avLst/>
          </a:prstGeom>
          <a:noFill/>
          <a:ln>
            <a:noFill/>
          </a:ln>
        </p:spPr>
      </p:pic>
      <p:sp>
        <p:nvSpPr>
          <p:cNvPr id="235" name="Google Shape;235;p32"/>
          <p:cNvSpPr/>
          <p:nvPr/>
        </p:nvSpPr>
        <p:spPr>
          <a:xfrm>
            <a:off x="7516888" y="1625965"/>
            <a:ext cx="345428" cy="365256"/>
          </a:xfrm>
          <a:prstGeom prst="ellipse">
            <a:avLst/>
          </a:prstGeom>
          <a:noFill/>
          <a:ln cap="flat" cmpd="sng" w="28575">
            <a:solidFill>
              <a:srgbClr val="FFFF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236" name="Google Shape;236;p32"/>
          <p:cNvSpPr/>
          <p:nvPr/>
        </p:nvSpPr>
        <p:spPr>
          <a:xfrm>
            <a:off x="8284577" y="2389122"/>
            <a:ext cx="345428" cy="365256"/>
          </a:xfrm>
          <a:prstGeom prst="ellipse">
            <a:avLst/>
          </a:prstGeom>
          <a:noFill/>
          <a:ln cap="flat" cmpd="sng" w="28575">
            <a:solidFill>
              <a:srgbClr val="FFFF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237" name="Google Shape;237;p32"/>
          <p:cNvSpPr/>
          <p:nvPr/>
        </p:nvSpPr>
        <p:spPr>
          <a:xfrm>
            <a:off x="7808438" y="2493569"/>
            <a:ext cx="345428" cy="365256"/>
          </a:xfrm>
          <a:prstGeom prst="ellipse">
            <a:avLst/>
          </a:prstGeom>
          <a:noFill/>
          <a:ln cap="flat" cmpd="sng" w="28575">
            <a:solidFill>
              <a:srgbClr val="FFFF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238" name="Google Shape;238;p32"/>
          <p:cNvSpPr/>
          <p:nvPr/>
        </p:nvSpPr>
        <p:spPr>
          <a:xfrm>
            <a:off x="7105299" y="2719844"/>
            <a:ext cx="394775" cy="365256"/>
          </a:xfrm>
          <a:prstGeom prst="ellipse">
            <a:avLst/>
          </a:prstGeom>
          <a:noFill/>
          <a:ln cap="flat" cmpd="sng" w="28575">
            <a:solidFill>
              <a:srgbClr val="FFFF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239" name="Google Shape;239;p32"/>
          <p:cNvSpPr/>
          <p:nvPr/>
        </p:nvSpPr>
        <p:spPr>
          <a:xfrm>
            <a:off x="6765998" y="2882987"/>
            <a:ext cx="404645" cy="365256"/>
          </a:xfrm>
          <a:prstGeom prst="ellipse">
            <a:avLst/>
          </a:prstGeom>
          <a:noFill/>
          <a:ln cap="flat" cmpd="sng" w="28575">
            <a:solidFill>
              <a:srgbClr val="FFFF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240" name="Google Shape;240;p32"/>
          <p:cNvSpPr/>
          <p:nvPr/>
        </p:nvSpPr>
        <p:spPr>
          <a:xfrm>
            <a:off x="6629334" y="3585296"/>
            <a:ext cx="345428" cy="365256"/>
          </a:xfrm>
          <a:prstGeom prst="ellipse">
            <a:avLst/>
          </a:prstGeom>
          <a:noFill/>
          <a:ln cap="flat" cmpd="sng" w="28575">
            <a:solidFill>
              <a:srgbClr val="FFFF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241" name="Google Shape;241;p32"/>
          <p:cNvSpPr/>
          <p:nvPr/>
        </p:nvSpPr>
        <p:spPr>
          <a:xfrm>
            <a:off x="6503827" y="3922348"/>
            <a:ext cx="345428" cy="365256"/>
          </a:xfrm>
          <a:prstGeom prst="ellipse">
            <a:avLst/>
          </a:prstGeom>
          <a:noFill/>
          <a:ln cap="flat" cmpd="sng" w="28575">
            <a:solidFill>
              <a:srgbClr val="FFFF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242" name="Google Shape;242;p32"/>
          <p:cNvSpPr/>
          <p:nvPr/>
        </p:nvSpPr>
        <p:spPr>
          <a:xfrm>
            <a:off x="5223229" y="4562027"/>
            <a:ext cx="404813" cy="365522"/>
          </a:xfrm>
          <a:prstGeom prst="ellipse">
            <a:avLst/>
          </a:prstGeom>
          <a:noFill/>
          <a:ln cap="flat" cmpd="sng" w="28575">
            <a:solidFill>
              <a:srgbClr val="FFFF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pic>
        <p:nvPicPr>
          <p:cNvPr descr="En bild som visar natur, karta&#10;&#10;Automatiskt genererad beskrivning" id="243" name="Google Shape;243;p32"/>
          <p:cNvPicPr preferRelativeResize="0"/>
          <p:nvPr/>
        </p:nvPicPr>
        <p:blipFill rotWithShape="1">
          <a:blip r:embed="rId5">
            <a:alphaModFix/>
          </a:blip>
          <a:srcRect b="0" l="0" r="0" t="0"/>
          <a:stretch/>
        </p:blipFill>
        <p:spPr>
          <a:xfrm>
            <a:off x="4830131" y="688256"/>
            <a:ext cx="1113470" cy="757395"/>
          </a:xfrm>
          <a:prstGeom prst="rect">
            <a:avLst/>
          </a:prstGeom>
          <a:noFill/>
          <a:ln>
            <a:noFill/>
          </a:ln>
        </p:spPr>
      </p:pic>
      <p:pic>
        <p:nvPicPr>
          <p:cNvPr descr="water-molecule.png" id="244" name="Google Shape;244;p32"/>
          <p:cNvPicPr preferRelativeResize="0"/>
          <p:nvPr/>
        </p:nvPicPr>
        <p:blipFill rotWithShape="1">
          <a:blip r:embed="rId6">
            <a:alphaModFix/>
          </a:blip>
          <a:srcRect b="0" l="0" r="0" t="0"/>
          <a:stretch/>
        </p:blipFill>
        <p:spPr>
          <a:xfrm rot="1594238">
            <a:off x="2046592" y="3345374"/>
            <a:ext cx="1016937" cy="1016937"/>
          </a:xfrm>
          <a:prstGeom prst="rect">
            <a:avLst/>
          </a:prstGeom>
          <a:noFill/>
          <a:ln>
            <a:noFill/>
          </a:ln>
        </p:spPr>
      </p:pic>
      <p:pic>
        <p:nvPicPr>
          <p:cNvPr descr="jorden.png" id="245" name="Google Shape;245;p32"/>
          <p:cNvPicPr preferRelativeResize="0"/>
          <p:nvPr/>
        </p:nvPicPr>
        <p:blipFill rotWithShape="1">
          <a:blip r:embed="rId7">
            <a:alphaModFix/>
          </a:blip>
          <a:srcRect b="0" l="0" r="0" t="0"/>
          <a:stretch/>
        </p:blipFill>
        <p:spPr>
          <a:xfrm rot="-1495406">
            <a:off x="246526" y="2828038"/>
            <a:ext cx="1836778" cy="1420316"/>
          </a:xfrm>
          <a:prstGeom prst="rect">
            <a:avLst/>
          </a:prstGeom>
          <a:noFill/>
          <a:ln>
            <a:noFill/>
          </a:ln>
        </p:spPr>
      </p:pic>
      <p:sp>
        <p:nvSpPr>
          <p:cNvPr id="246" name="Google Shape;246;p32"/>
          <p:cNvSpPr txBox="1"/>
          <p:nvPr/>
        </p:nvSpPr>
        <p:spPr>
          <a:xfrm>
            <a:off x="722497" y="84364"/>
            <a:ext cx="8218200" cy="577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3300">
                <a:solidFill>
                  <a:srgbClr val="2F5496"/>
                </a:solidFill>
                <a:latin typeface="Calibri"/>
                <a:ea typeface="Calibri"/>
                <a:cs typeface="Calibri"/>
                <a:sym typeface="Calibri"/>
              </a:rPr>
              <a:t>“</a:t>
            </a:r>
            <a:r>
              <a:rPr b="0" i="0" lang="sv" sz="3300" u="none" cap="none" strike="noStrike">
                <a:solidFill>
                  <a:srgbClr val="2F5496"/>
                </a:solidFill>
                <a:latin typeface="Calibri"/>
                <a:ea typeface="Calibri"/>
                <a:cs typeface="Calibri"/>
                <a:sym typeface="Calibri"/>
              </a:rPr>
              <a:t>Vattnet i skolan</a:t>
            </a:r>
            <a:r>
              <a:rPr lang="sv" sz="3300">
                <a:solidFill>
                  <a:srgbClr val="2F5496"/>
                </a:solidFill>
                <a:latin typeface="Calibri"/>
                <a:ea typeface="Calibri"/>
                <a:cs typeface="Calibri"/>
                <a:sym typeface="Calibri"/>
              </a:rPr>
              <a:t>”</a:t>
            </a:r>
            <a:r>
              <a:rPr b="0" i="0" lang="sv" sz="3300" u="none" cap="none" strike="noStrike">
                <a:solidFill>
                  <a:srgbClr val="2F5496"/>
                </a:solidFill>
                <a:latin typeface="Calibri"/>
                <a:ea typeface="Calibri"/>
                <a:cs typeface="Calibri"/>
                <a:sym typeface="Calibri"/>
              </a:rPr>
              <a:t> </a:t>
            </a:r>
            <a:r>
              <a:rPr lang="sv" sz="3300">
                <a:solidFill>
                  <a:srgbClr val="2F5496"/>
                </a:solidFill>
                <a:latin typeface="Calibri"/>
                <a:ea typeface="Calibri"/>
                <a:cs typeface="Calibri"/>
                <a:sym typeface="Calibri"/>
              </a:rPr>
              <a:t>and</a:t>
            </a:r>
            <a:r>
              <a:rPr b="0" i="0" lang="sv" sz="3300" u="none" cap="none" strike="noStrike">
                <a:solidFill>
                  <a:srgbClr val="2F5496"/>
                </a:solidFill>
                <a:latin typeface="Calibri"/>
                <a:ea typeface="Calibri"/>
                <a:cs typeface="Calibri"/>
                <a:sym typeface="Calibri"/>
              </a:rPr>
              <a:t> </a:t>
            </a:r>
            <a:r>
              <a:rPr lang="sv" sz="3300">
                <a:solidFill>
                  <a:srgbClr val="2F5496"/>
                </a:solidFill>
                <a:latin typeface="Calibri"/>
                <a:ea typeface="Calibri"/>
                <a:cs typeface="Calibri"/>
                <a:sym typeface="Calibri"/>
              </a:rPr>
              <a:t>“</a:t>
            </a:r>
            <a:r>
              <a:rPr b="0" i="0" lang="sv" sz="3300" u="none" cap="none" strike="noStrike">
                <a:solidFill>
                  <a:srgbClr val="2F5496"/>
                </a:solidFill>
                <a:latin typeface="Calibri"/>
                <a:ea typeface="Calibri"/>
                <a:cs typeface="Calibri"/>
                <a:sym typeface="Calibri"/>
              </a:rPr>
              <a:t>Skolbäcken</a:t>
            </a:r>
            <a:r>
              <a:rPr lang="sv" sz="3300">
                <a:solidFill>
                  <a:srgbClr val="2F5496"/>
                </a:solidFill>
                <a:latin typeface="Calibri"/>
                <a:ea typeface="Calibri"/>
                <a:cs typeface="Calibri"/>
                <a:sym typeface="Calibri"/>
              </a:rPr>
              <a:t>”</a:t>
            </a:r>
            <a:r>
              <a:rPr b="0" i="0" lang="sv" sz="3300" u="none" cap="none" strike="noStrike">
                <a:solidFill>
                  <a:srgbClr val="2F5496"/>
                </a:solidFill>
                <a:latin typeface="Calibri"/>
                <a:ea typeface="Calibri"/>
                <a:cs typeface="Calibri"/>
                <a:sym typeface="Calibri"/>
              </a:rPr>
              <a:t> 2023-2026</a:t>
            </a:r>
            <a:endParaRPr sz="800"/>
          </a:p>
        </p:txBody>
      </p:sp>
      <p:pic>
        <p:nvPicPr>
          <p:cNvPr descr="Sportfiskarna" id="247" name="Google Shape;247;p32"/>
          <p:cNvPicPr preferRelativeResize="0"/>
          <p:nvPr/>
        </p:nvPicPr>
        <p:blipFill rotWithShape="1">
          <a:blip r:embed="rId8">
            <a:alphaModFix/>
          </a:blip>
          <a:srcRect b="0" l="0" r="0" t="0"/>
          <a:stretch/>
        </p:blipFill>
        <p:spPr>
          <a:xfrm>
            <a:off x="3139700" y="809935"/>
            <a:ext cx="1585174" cy="461294"/>
          </a:xfrm>
          <a:prstGeom prst="rect">
            <a:avLst/>
          </a:prstGeom>
          <a:noFill/>
          <a:ln>
            <a:noFill/>
          </a:ln>
        </p:spPr>
      </p:pic>
      <p:pic>
        <p:nvPicPr>
          <p:cNvPr descr="En bild som visar text, Teckensnitt, skärmbild, grafisk design&#10;&#10;Automatiskt genererad beskrivning" id="248" name="Google Shape;248;p32"/>
          <p:cNvPicPr preferRelativeResize="0"/>
          <p:nvPr/>
        </p:nvPicPr>
        <p:blipFill rotWithShape="1">
          <a:blip r:embed="rId9">
            <a:alphaModFix/>
          </a:blip>
          <a:srcRect b="0" l="0" r="0" t="0"/>
          <a:stretch/>
        </p:blipFill>
        <p:spPr>
          <a:xfrm>
            <a:off x="6121227" y="661445"/>
            <a:ext cx="2546406" cy="767510"/>
          </a:xfrm>
          <a:prstGeom prst="rect">
            <a:avLst/>
          </a:prstGeom>
          <a:noFill/>
          <a:ln>
            <a:noFill/>
          </a:ln>
        </p:spPr>
      </p:pic>
      <p:sp>
        <p:nvSpPr>
          <p:cNvPr id="249" name="Google Shape;249;p32"/>
          <p:cNvSpPr txBox="1"/>
          <p:nvPr/>
        </p:nvSpPr>
        <p:spPr>
          <a:xfrm>
            <a:off x="5722796" y="4809573"/>
            <a:ext cx="49476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u="sng">
                <a:solidFill>
                  <a:srgbClr val="CFE2F3"/>
                </a:solidFill>
                <a:latin typeface="Calibri"/>
                <a:ea typeface="Calibri"/>
                <a:cs typeface="Calibri"/>
                <a:sym typeface="Calibri"/>
                <a:hlinkClick r:id="rId10">
                  <a:extLst>
                    <a:ext uri="{A12FA001-AC4F-418D-AE19-62706E023703}">
                      <ahyp:hlinkClr val="tx"/>
                    </a:ext>
                  </a:extLst>
                </a:hlinkClick>
              </a:rPr>
              <a:t>https://lygnernsvattenrad.se/vattnet-i-skolan</a:t>
            </a:r>
            <a:r>
              <a:rPr lang="sv" sz="1400">
                <a:solidFill>
                  <a:srgbClr val="CFE2F3"/>
                </a:solidFill>
                <a:latin typeface="Calibri"/>
                <a:ea typeface="Calibri"/>
                <a:cs typeface="Calibri"/>
                <a:sym typeface="Calibri"/>
              </a:rPr>
              <a:t> /</a:t>
            </a:r>
            <a:endParaRPr sz="1100">
              <a:solidFill>
                <a:srgbClr val="CFE2F3"/>
              </a:solidFill>
            </a:endParaRPr>
          </a:p>
        </p:txBody>
      </p:sp>
      <p:pic>
        <p:nvPicPr>
          <p:cNvPr id="250" name="Google Shape;250;p32"/>
          <p:cNvPicPr preferRelativeResize="0"/>
          <p:nvPr/>
        </p:nvPicPr>
        <p:blipFill rotWithShape="1">
          <a:blip r:embed="rId11">
            <a:alphaModFix/>
          </a:blip>
          <a:srcRect b="31393" l="13543" r="10961" t="32431"/>
          <a:stretch/>
        </p:blipFill>
        <p:spPr>
          <a:xfrm>
            <a:off x="501825" y="517575"/>
            <a:ext cx="2637875" cy="12639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descr="IMG_8136.JPG" id="256" name="Google Shape;256;p33"/>
          <p:cNvPicPr preferRelativeResize="0"/>
          <p:nvPr/>
        </p:nvPicPr>
        <p:blipFill rotWithShape="1">
          <a:blip r:embed="rId3">
            <a:alphaModFix/>
          </a:blip>
          <a:srcRect b="0" l="0" r="0" t="0"/>
          <a:stretch/>
        </p:blipFill>
        <p:spPr>
          <a:xfrm>
            <a:off x="5015227" y="1092589"/>
            <a:ext cx="4128773" cy="4059587"/>
          </a:xfrm>
          <a:prstGeom prst="rect">
            <a:avLst/>
          </a:prstGeom>
          <a:noFill/>
          <a:ln>
            <a:noFill/>
          </a:ln>
        </p:spPr>
      </p:pic>
      <p:sp>
        <p:nvSpPr>
          <p:cNvPr id="257" name="Google Shape;257;p33"/>
          <p:cNvSpPr txBox="1"/>
          <p:nvPr/>
        </p:nvSpPr>
        <p:spPr>
          <a:xfrm>
            <a:off x="326119" y="228529"/>
            <a:ext cx="6429375" cy="900247"/>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2700">
                <a:solidFill>
                  <a:srgbClr val="2F5496"/>
                </a:solidFill>
                <a:latin typeface="Calibri"/>
                <a:ea typeface="Calibri"/>
                <a:cs typeface="Calibri"/>
                <a:sym typeface="Calibri"/>
              </a:rPr>
              <a:t>“</a:t>
            </a:r>
            <a:r>
              <a:rPr lang="sv" sz="2700">
                <a:solidFill>
                  <a:srgbClr val="2F5496"/>
                </a:solidFill>
                <a:latin typeface="Calibri"/>
                <a:ea typeface="Calibri"/>
                <a:cs typeface="Calibri"/>
                <a:sym typeface="Calibri"/>
              </a:rPr>
              <a:t>Vattnet i skolan” and </a:t>
            </a:r>
            <a:endParaRPr sz="1100"/>
          </a:p>
          <a:p>
            <a:pPr indent="0" lvl="0" marL="0" marR="0" rtl="0" algn="l">
              <a:spcBef>
                <a:spcPts val="0"/>
              </a:spcBef>
              <a:spcAft>
                <a:spcPts val="0"/>
              </a:spcAft>
              <a:buNone/>
            </a:pPr>
            <a:r>
              <a:rPr lang="sv" sz="2700">
                <a:solidFill>
                  <a:srgbClr val="2F5496"/>
                </a:solidFill>
                <a:latin typeface="Calibri"/>
                <a:ea typeface="Calibri"/>
                <a:cs typeface="Calibri"/>
                <a:sym typeface="Calibri"/>
              </a:rPr>
              <a:t>“</a:t>
            </a:r>
            <a:r>
              <a:rPr lang="sv" sz="2700">
                <a:solidFill>
                  <a:srgbClr val="2F5496"/>
                </a:solidFill>
                <a:latin typeface="Calibri"/>
                <a:ea typeface="Calibri"/>
                <a:cs typeface="Calibri"/>
                <a:sym typeface="Calibri"/>
              </a:rPr>
              <a:t>Skolbäcken”  2023-2026</a:t>
            </a:r>
            <a:endParaRPr sz="1100"/>
          </a:p>
        </p:txBody>
      </p:sp>
      <p:pic>
        <p:nvPicPr>
          <p:cNvPr descr="En bild som visar text, Teckensnitt, skärmbild, grafisk design&#10;&#10;Automatiskt genererad beskrivning" id="258" name="Google Shape;258;p33"/>
          <p:cNvPicPr preferRelativeResize="0"/>
          <p:nvPr/>
        </p:nvPicPr>
        <p:blipFill rotWithShape="1">
          <a:blip r:embed="rId4">
            <a:alphaModFix/>
          </a:blip>
          <a:srcRect b="0" l="0" r="0" t="0"/>
          <a:stretch/>
        </p:blipFill>
        <p:spPr>
          <a:xfrm>
            <a:off x="680549" y="3848626"/>
            <a:ext cx="2589425" cy="780475"/>
          </a:xfrm>
          <a:prstGeom prst="rect">
            <a:avLst/>
          </a:prstGeom>
          <a:noFill/>
          <a:ln>
            <a:noFill/>
          </a:ln>
        </p:spPr>
      </p:pic>
      <p:pic>
        <p:nvPicPr>
          <p:cNvPr descr="En bild som visar natur, karta&#10;&#10;Automatiskt genererad beskrivning" id="259" name="Google Shape;259;p33"/>
          <p:cNvPicPr preferRelativeResize="0"/>
          <p:nvPr/>
        </p:nvPicPr>
        <p:blipFill rotWithShape="1">
          <a:blip r:embed="rId5">
            <a:alphaModFix/>
          </a:blip>
          <a:srcRect b="0" l="0" r="0" t="0"/>
          <a:stretch/>
        </p:blipFill>
        <p:spPr>
          <a:xfrm>
            <a:off x="4043554" y="188309"/>
            <a:ext cx="1195957" cy="813505"/>
          </a:xfrm>
          <a:prstGeom prst="rect">
            <a:avLst/>
          </a:prstGeom>
          <a:noFill/>
          <a:ln>
            <a:noFill/>
          </a:ln>
        </p:spPr>
      </p:pic>
      <p:pic>
        <p:nvPicPr>
          <p:cNvPr descr="Sportfiskarna" id="260" name="Google Shape;260;p33"/>
          <p:cNvPicPr preferRelativeResize="0"/>
          <p:nvPr/>
        </p:nvPicPr>
        <p:blipFill rotWithShape="1">
          <a:blip r:embed="rId6">
            <a:alphaModFix/>
          </a:blip>
          <a:srcRect b="0" l="0" r="0" t="0"/>
          <a:stretch/>
        </p:blipFill>
        <p:spPr>
          <a:xfrm>
            <a:off x="5547734" y="331169"/>
            <a:ext cx="1585174" cy="461294"/>
          </a:xfrm>
          <a:prstGeom prst="rect">
            <a:avLst/>
          </a:prstGeom>
          <a:noFill/>
          <a:ln>
            <a:noFill/>
          </a:ln>
        </p:spPr>
      </p:pic>
      <p:pic>
        <p:nvPicPr>
          <p:cNvPr descr="En bild som visar natur&#10;&#10;Automatiskt genererad beskrivning med låg exakthet" id="261" name="Google Shape;261;p33"/>
          <p:cNvPicPr preferRelativeResize="0"/>
          <p:nvPr/>
        </p:nvPicPr>
        <p:blipFill rotWithShape="1">
          <a:blip r:embed="rId7">
            <a:alphaModFix/>
          </a:blip>
          <a:srcRect b="0" l="0" r="0" t="0"/>
          <a:stretch/>
        </p:blipFill>
        <p:spPr>
          <a:xfrm>
            <a:off x="4043554" y="1103998"/>
            <a:ext cx="5851974" cy="4124177"/>
          </a:xfrm>
          <a:prstGeom prst="rect">
            <a:avLst/>
          </a:prstGeom>
          <a:noFill/>
          <a:ln>
            <a:noFill/>
          </a:ln>
        </p:spPr>
      </p:pic>
      <p:sp>
        <p:nvSpPr>
          <p:cNvPr id="262" name="Google Shape;262;p33"/>
          <p:cNvSpPr/>
          <p:nvPr/>
        </p:nvSpPr>
        <p:spPr>
          <a:xfrm>
            <a:off x="7516888" y="1625965"/>
            <a:ext cx="345428" cy="365256"/>
          </a:xfrm>
          <a:prstGeom prst="ellipse">
            <a:avLst/>
          </a:prstGeom>
          <a:noFill/>
          <a:ln cap="flat" cmpd="sng" w="28575">
            <a:solidFill>
              <a:srgbClr val="FFFF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263" name="Google Shape;263;p33"/>
          <p:cNvSpPr/>
          <p:nvPr/>
        </p:nvSpPr>
        <p:spPr>
          <a:xfrm>
            <a:off x="8284577" y="2389122"/>
            <a:ext cx="404645" cy="365256"/>
          </a:xfrm>
          <a:prstGeom prst="ellipse">
            <a:avLst/>
          </a:prstGeom>
          <a:noFill/>
          <a:ln cap="flat" cmpd="sng" w="28575">
            <a:solidFill>
              <a:srgbClr val="FF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264" name="Google Shape;264;p33"/>
          <p:cNvSpPr/>
          <p:nvPr/>
        </p:nvSpPr>
        <p:spPr>
          <a:xfrm>
            <a:off x="7791050" y="2493569"/>
            <a:ext cx="362816" cy="365256"/>
          </a:xfrm>
          <a:prstGeom prst="ellipse">
            <a:avLst/>
          </a:prstGeom>
          <a:noFill/>
          <a:ln cap="flat" cmpd="sng" w="28575">
            <a:solidFill>
              <a:srgbClr val="FF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265" name="Google Shape;265;p33"/>
          <p:cNvSpPr/>
          <p:nvPr/>
        </p:nvSpPr>
        <p:spPr>
          <a:xfrm>
            <a:off x="7105299" y="2719844"/>
            <a:ext cx="394775" cy="365256"/>
          </a:xfrm>
          <a:prstGeom prst="ellipse">
            <a:avLst/>
          </a:prstGeom>
          <a:noFill/>
          <a:ln cap="flat" cmpd="sng" w="28575">
            <a:solidFill>
              <a:srgbClr val="FF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266" name="Google Shape;266;p33"/>
          <p:cNvSpPr/>
          <p:nvPr/>
        </p:nvSpPr>
        <p:spPr>
          <a:xfrm>
            <a:off x="6765998" y="2882987"/>
            <a:ext cx="404645" cy="365256"/>
          </a:xfrm>
          <a:prstGeom prst="ellipse">
            <a:avLst/>
          </a:prstGeom>
          <a:noFill/>
          <a:ln cap="flat" cmpd="sng" w="28575">
            <a:solidFill>
              <a:srgbClr val="FFFF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267" name="Google Shape;267;p33"/>
          <p:cNvSpPr/>
          <p:nvPr/>
        </p:nvSpPr>
        <p:spPr>
          <a:xfrm>
            <a:off x="6629334" y="3585296"/>
            <a:ext cx="345428" cy="365256"/>
          </a:xfrm>
          <a:prstGeom prst="ellipse">
            <a:avLst/>
          </a:prstGeom>
          <a:noFill/>
          <a:ln cap="flat" cmpd="sng" w="28575">
            <a:solidFill>
              <a:srgbClr val="FFFF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268" name="Google Shape;268;p33"/>
          <p:cNvSpPr/>
          <p:nvPr/>
        </p:nvSpPr>
        <p:spPr>
          <a:xfrm>
            <a:off x="6503827" y="3922348"/>
            <a:ext cx="345428" cy="365256"/>
          </a:xfrm>
          <a:prstGeom prst="ellipse">
            <a:avLst/>
          </a:prstGeom>
          <a:noFill/>
          <a:ln cap="flat" cmpd="sng" w="28575">
            <a:solidFill>
              <a:srgbClr val="FF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269" name="Google Shape;269;p33"/>
          <p:cNvSpPr/>
          <p:nvPr/>
        </p:nvSpPr>
        <p:spPr>
          <a:xfrm>
            <a:off x="5223229" y="4562027"/>
            <a:ext cx="404813" cy="365522"/>
          </a:xfrm>
          <a:prstGeom prst="ellipse">
            <a:avLst/>
          </a:prstGeom>
          <a:noFill/>
          <a:ln cap="flat" cmpd="sng" w="28575">
            <a:solidFill>
              <a:srgbClr val="FFFF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270" name="Google Shape;270;p33"/>
          <p:cNvSpPr txBox="1"/>
          <p:nvPr/>
        </p:nvSpPr>
        <p:spPr>
          <a:xfrm>
            <a:off x="326119" y="4848992"/>
            <a:ext cx="4985238" cy="27699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u="sng">
                <a:solidFill>
                  <a:schemeClr val="hlink"/>
                </a:solidFill>
                <a:latin typeface="Calibri"/>
                <a:ea typeface="Calibri"/>
                <a:cs typeface="Calibri"/>
                <a:sym typeface="Calibri"/>
                <a:hlinkClick r:id="rId8"/>
              </a:rPr>
              <a:t>https://lygnernsvattenrad.se/vattnet-i-skolan/</a:t>
            </a:r>
            <a:r>
              <a:rPr lang="sv" sz="1400">
                <a:solidFill>
                  <a:srgbClr val="2F5496"/>
                </a:solidFill>
                <a:latin typeface="Calibri"/>
                <a:ea typeface="Calibri"/>
                <a:cs typeface="Calibri"/>
                <a:sym typeface="Calibri"/>
              </a:rPr>
              <a:t> </a:t>
            </a:r>
            <a:endParaRPr sz="1100"/>
          </a:p>
        </p:txBody>
      </p:sp>
      <p:sp>
        <p:nvSpPr>
          <p:cNvPr id="271" name="Google Shape;271;p33"/>
          <p:cNvSpPr txBox="1"/>
          <p:nvPr/>
        </p:nvSpPr>
        <p:spPr>
          <a:xfrm>
            <a:off x="7105299" y="3807014"/>
            <a:ext cx="1442109" cy="6232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900">
                <a:solidFill>
                  <a:schemeClr val="lt1"/>
                </a:solidFill>
                <a:latin typeface="Calibri"/>
                <a:ea typeface="Calibri"/>
                <a:cs typeface="Calibri"/>
                <a:sym typeface="Calibri"/>
              </a:rPr>
              <a:t>Schools in the catchment area and the four (red) participating in the project 2023-2026</a:t>
            </a:r>
            <a:endParaRPr sz="1100"/>
          </a:p>
        </p:txBody>
      </p:sp>
      <p:sp>
        <p:nvSpPr>
          <p:cNvPr id="272" name="Google Shape;272;p33"/>
          <p:cNvSpPr txBox="1"/>
          <p:nvPr/>
        </p:nvSpPr>
        <p:spPr>
          <a:xfrm>
            <a:off x="262336" y="1338896"/>
            <a:ext cx="4964700" cy="2378100"/>
          </a:xfrm>
          <a:prstGeom prst="rect">
            <a:avLst/>
          </a:prstGeom>
          <a:noFill/>
          <a:ln>
            <a:noFill/>
          </a:ln>
        </p:spPr>
        <p:txBody>
          <a:bodyPr anchorCtr="0" anchor="t" bIns="34275" lIns="68575" spcFirstLastPara="1" rIns="68575" wrap="square" tIns="34275">
            <a:spAutoFit/>
          </a:bodyPr>
          <a:lstStyle/>
          <a:p>
            <a:pPr indent="-222250" lvl="0" marL="215900" marR="0" rtl="0" algn="l">
              <a:spcBef>
                <a:spcPts val="0"/>
              </a:spcBef>
              <a:spcAft>
                <a:spcPts val="0"/>
              </a:spcAft>
              <a:buClr>
                <a:schemeClr val="dk1"/>
              </a:buClr>
              <a:buSzPts val="1500"/>
              <a:buFont typeface="Arial"/>
              <a:buChar char="•"/>
            </a:pPr>
            <a:r>
              <a:rPr b="1" lang="sv" sz="1500">
                <a:solidFill>
                  <a:schemeClr val="dk1"/>
                </a:solidFill>
                <a:latin typeface="Calibri"/>
                <a:ea typeface="Calibri"/>
                <a:cs typeface="Calibri"/>
                <a:sym typeface="Calibri"/>
              </a:rPr>
              <a:t>Collaboration</a:t>
            </a:r>
            <a:r>
              <a:rPr lang="sv" sz="1500">
                <a:solidFill>
                  <a:schemeClr val="dk1"/>
                </a:solidFill>
                <a:latin typeface="Calibri"/>
                <a:ea typeface="Calibri"/>
                <a:cs typeface="Calibri"/>
                <a:sym typeface="Calibri"/>
              </a:rPr>
              <a:t> with the Swedish Anglers Association,  to develop methods.</a:t>
            </a:r>
            <a:endParaRPr sz="1200"/>
          </a:p>
          <a:p>
            <a:pPr indent="-222250" lvl="0" marL="215900" marR="0" rtl="0" algn="l">
              <a:spcBef>
                <a:spcPts val="0"/>
              </a:spcBef>
              <a:spcAft>
                <a:spcPts val="0"/>
              </a:spcAft>
              <a:buClr>
                <a:schemeClr val="dk1"/>
              </a:buClr>
              <a:buSzPts val="1500"/>
              <a:buFont typeface="Arial"/>
              <a:buChar char="•"/>
            </a:pPr>
            <a:r>
              <a:rPr lang="sv" sz="1500">
                <a:solidFill>
                  <a:schemeClr val="dk1"/>
                </a:solidFill>
                <a:latin typeface="Calibri"/>
                <a:ea typeface="Calibri"/>
                <a:cs typeface="Calibri"/>
                <a:sym typeface="Calibri"/>
              </a:rPr>
              <a:t>Water days with classes - </a:t>
            </a:r>
            <a:r>
              <a:rPr b="1" lang="sv" sz="1500">
                <a:solidFill>
                  <a:schemeClr val="dk1"/>
                </a:solidFill>
                <a:latin typeface="Calibri"/>
                <a:ea typeface="Calibri"/>
                <a:cs typeface="Calibri"/>
                <a:sym typeface="Calibri"/>
              </a:rPr>
              <a:t>exploring</a:t>
            </a:r>
            <a:r>
              <a:rPr lang="sv" sz="1500">
                <a:solidFill>
                  <a:schemeClr val="dk1"/>
                </a:solidFill>
                <a:latin typeface="Calibri"/>
                <a:ea typeface="Calibri"/>
                <a:cs typeface="Calibri"/>
                <a:sym typeface="Calibri"/>
              </a:rPr>
              <a:t> the local water</a:t>
            </a:r>
            <a:endParaRPr sz="1200"/>
          </a:p>
          <a:p>
            <a:pPr indent="-222250" lvl="0" marL="215900" marR="0" rtl="0" algn="l">
              <a:spcBef>
                <a:spcPts val="0"/>
              </a:spcBef>
              <a:spcAft>
                <a:spcPts val="0"/>
              </a:spcAft>
              <a:buClr>
                <a:schemeClr val="dk1"/>
              </a:buClr>
              <a:buSzPts val="1500"/>
              <a:buFont typeface="Arial"/>
              <a:buChar char="•"/>
            </a:pPr>
            <a:r>
              <a:rPr b="1" lang="sv" sz="1500">
                <a:solidFill>
                  <a:schemeClr val="dk1"/>
                </a:solidFill>
                <a:latin typeface="Calibri"/>
                <a:ea typeface="Calibri"/>
                <a:cs typeface="Calibri"/>
                <a:sym typeface="Calibri"/>
              </a:rPr>
              <a:t>Inprovements</a:t>
            </a:r>
            <a:r>
              <a:rPr lang="sv" sz="1500">
                <a:solidFill>
                  <a:schemeClr val="dk1"/>
                </a:solidFill>
                <a:latin typeface="Calibri"/>
                <a:ea typeface="Calibri"/>
                <a:cs typeface="Calibri"/>
                <a:sym typeface="Calibri"/>
              </a:rPr>
              <a:t> / </a:t>
            </a:r>
            <a:r>
              <a:rPr b="1" lang="sv" sz="1500">
                <a:solidFill>
                  <a:schemeClr val="dk1"/>
                </a:solidFill>
                <a:latin typeface="Calibri"/>
                <a:ea typeface="Calibri"/>
                <a:cs typeface="Calibri"/>
                <a:sym typeface="Calibri"/>
              </a:rPr>
              <a:t>restauration</a:t>
            </a:r>
            <a:r>
              <a:rPr b="1" lang="sv" sz="1500">
                <a:solidFill>
                  <a:schemeClr val="dk1"/>
                </a:solidFill>
                <a:latin typeface="Calibri"/>
                <a:ea typeface="Calibri"/>
                <a:cs typeface="Calibri"/>
                <a:sym typeface="Calibri"/>
              </a:rPr>
              <a:t> </a:t>
            </a:r>
            <a:r>
              <a:rPr lang="sv" sz="1500">
                <a:solidFill>
                  <a:schemeClr val="dk1"/>
                </a:solidFill>
                <a:latin typeface="Calibri"/>
                <a:ea typeface="Calibri"/>
                <a:cs typeface="Calibri"/>
                <a:sym typeface="Calibri"/>
              </a:rPr>
              <a:t>in</a:t>
            </a:r>
            <a:r>
              <a:rPr b="1" lang="sv" sz="1500">
                <a:solidFill>
                  <a:schemeClr val="dk1"/>
                </a:solidFill>
                <a:latin typeface="Calibri"/>
                <a:ea typeface="Calibri"/>
                <a:cs typeface="Calibri"/>
                <a:sym typeface="Calibri"/>
              </a:rPr>
              <a:t> </a:t>
            </a:r>
            <a:r>
              <a:rPr lang="sv" sz="1500">
                <a:solidFill>
                  <a:schemeClr val="dk1"/>
                </a:solidFill>
                <a:latin typeface="Calibri"/>
                <a:ea typeface="Calibri"/>
                <a:cs typeface="Calibri"/>
                <a:sym typeface="Calibri"/>
              </a:rPr>
              <a:t>streams with the classes.</a:t>
            </a:r>
            <a:endParaRPr sz="1200"/>
          </a:p>
          <a:p>
            <a:pPr indent="-222250" lvl="0" marL="215900" marR="0" rtl="0" algn="l">
              <a:spcBef>
                <a:spcPts val="0"/>
              </a:spcBef>
              <a:spcAft>
                <a:spcPts val="0"/>
              </a:spcAft>
              <a:buClr>
                <a:schemeClr val="dk1"/>
              </a:buClr>
              <a:buSzPts val="1500"/>
              <a:buFont typeface="Arial"/>
              <a:buChar char="•"/>
            </a:pPr>
            <a:r>
              <a:rPr b="1" lang="sv" sz="1500">
                <a:solidFill>
                  <a:schemeClr val="dk1"/>
                </a:solidFill>
                <a:latin typeface="Calibri"/>
                <a:ea typeface="Calibri"/>
                <a:cs typeface="Calibri"/>
                <a:sym typeface="Calibri"/>
              </a:rPr>
              <a:t>Education</a:t>
            </a:r>
            <a:r>
              <a:rPr lang="sv" sz="1500">
                <a:solidFill>
                  <a:schemeClr val="dk1"/>
                </a:solidFill>
                <a:latin typeface="Calibri"/>
                <a:ea typeface="Calibri"/>
                <a:cs typeface="Calibri"/>
                <a:sym typeface="Calibri"/>
              </a:rPr>
              <a:t> for teachers.</a:t>
            </a:r>
            <a:endParaRPr sz="1200"/>
          </a:p>
          <a:p>
            <a:pPr indent="-222250" lvl="0" marL="215900" marR="0" rtl="0" algn="l">
              <a:spcBef>
                <a:spcPts val="0"/>
              </a:spcBef>
              <a:spcAft>
                <a:spcPts val="0"/>
              </a:spcAft>
              <a:buClr>
                <a:schemeClr val="dk1"/>
              </a:buClr>
              <a:buSzPts val="1500"/>
              <a:buFont typeface="Arial"/>
              <a:buChar char="•"/>
            </a:pPr>
            <a:r>
              <a:rPr lang="sv" sz="1500">
                <a:solidFill>
                  <a:schemeClr val="dk1"/>
                </a:solidFill>
                <a:latin typeface="Calibri"/>
                <a:ea typeface="Calibri"/>
                <a:cs typeface="Calibri"/>
                <a:sym typeface="Calibri"/>
              </a:rPr>
              <a:t>Develop </a:t>
            </a:r>
            <a:r>
              <a:rPr b="1" lang="sv" sz="1500">
                <a:solidFill>
                  <a:schemeClr val="dk1"/>
                </a:solidFill>
                <a:latin typeface="Calibri"/>
                <a:ea typeface="Calibri"/>
                <a:cs typeface="Calibri"/>
                <a:sym typeface="Calibri"/>
              </a:rPr>
              <a:t>teacher guidance</a:t>
            </a:r>
            <a:r>
              <a:rPr lang="sv" sz="1500">
                <a:solidFill>
                  <a:schemeClr val="dk1"/>
                </a:solidFill>
                <a:latin typeface="Calibri"/>
                <a:ea typeface="Calibri"/>
                <a:cs typeface="Calibri"/>
                <a:sym typeface="Calibri"/>
              </a:rPr>
              <a:t> that links to the school's goals.</a:t>
            </a:r>
            <a:endParaRPr sz="1200"/>
          </a:p>
          <a:p>
            <a:pPr indent="-222250" lvl="0" marL="215900" marR="0" rtl="0" algn="l">
              <a:spcBef>
                <a:spcPts val="0"/>
              </a:spcBef>
              <a:spcAft>
                <a:spcPts val="0"/>
              </a:spcAft>
              <a:buClr>
                <a:schemeClr val="dk1"/>
              </a:buClr>
              <a:buSzPts val="1500"/>
              <a:buFont typeface="Arial"/>
              <a:buChar char="•"/>
            </a:pPr>
            <a:r>
              <a:rPr b="1" lang="sv" sz="1500">
                <a:solidFill>
                  <a:schemeClr val="dk1"/>
                </a:solidFill>
                <a:latin typeface="Calibri"/>
                <a:ea typeface="Calibri"/>
                <a:cs typeface="Calibri"/>
                <a:sym typeface="Calibri"/>
              </a:rPr>
              <a:t>Goals</a:t>
            </a:r>
            <a:r>
              <a:rPr lang="sv" sz="1500">
                <a:solidFill>
                  <a:schemeClr val="dk1"/>
                </a:solidFill>
                <a:latin typeface="Calibri"/>
                <a:ea typeface="Calibri"/>
                <a:cs typeface="Calibri"/>
                <a:sym typeface="Calibri"/>
              </a:rPr>
              <a:t> for the </a:t>
            </a:r>
            <a:r>
              <a:rPr lang="sv" sz="1500">
                <a:solidFill>
                  <a:schemeClr val="dk1"/>
                </a:solidFill>
                <a:latin typeface="Calibri"/>
                <a:ea typeface="Calibri"/>
                <a:cs typeface="Calibri"/>
                <a:sym typeface="Calibri"/>
              </a:rPr>
              <a:t>project</a:t>
            </a:r>
            <a:r>
              <a:rPr lang="sv" sz="1500">
                <a:solidFill>
                  <a:schemeClr val="dk1"/>
                </a:solidFill>
                <a:latin typeface="Calibri"/>
                <a:ea typeface="Calibri"/>
                <a:cs typeface="Calibri"/>
                <a:sym typeface="Calibri"/>
              </a:rPr>
              <a:t>:</a:t>
            </a:r>
            <a:endParaRPr sz="1200"/>
          </a:p>
          <a:p>
            <a:pPr indent="-222250" lvl="1" marL="558800" marR="0" rtl="0" algn="l">
              <a:spcBef>
                <a:spcPts val="0"/>
              </a:spcBef>
              <a:spcAft>
                <a:spcPts val="0"/>
              </a:spcAft>
              <a:buClr>
                <a:schemeClr val="dk1"/>
              </a:buClr>
              <a:buSzPts val="1500"/>
              <a:buFont typeface="Arial"/>
              <a:buChar char="•"/>
            </a:pPr>
            <a:r>
              <a:rPr b="0" i="0" lang="sv" sz="1500" u="none" cap="none" strike="noStrike">
                <a:solidFill>
                  <a:schemeClr val="dk1"/>
                </a:solidFill>
                <a:latin typeface="Calibri"/>
                <a:ea typeface="Calibri"/>
                <a:cs typeface="Calibri"/>
                <a:sym typeface="Calibri"/>
              </a:rPr>
              <a:t>Support for the schools' work.</a:t>
            </a:r>
            <a:endParaRPr sz="1200"/>
          </a:p>
          <a:p>
            <a:pPr indent="-222250" lvl="1" marL="558800" marR="0" rtl="0" algn="l">
              <a:spcBef>
                <a:spcPts val="0"/>
              </a:spcBef>
              <a:spcAft>
                <a:spcPts val="0"/>
              </a:spcAft>
              <a:buClr>
                <a:schemeClr val="dk1"/>
              </a:buClr>
              <a:buSzPts val="1500"/>
              <a:buFont typeface="Arial"/>
              <a:buChar char="•"/>
            </a:pPr>
            <a:r>
              <a:rPr b="0" i="0" lang="sv" sz="1500" u="none" cap="none" strike="noStrike">
                <a:solidFill>
                  <a:schemeClr val="dk1"/>
                </a:solidFill>
                <a:latin typeface="Calibri"/>
                <a:ea typeface="Calibri"/>
                <a:cs typeface="Calibri"/>
                <a:sym typeface="Calibri"/>
              </a:rPr>
              <a:t>All schools should be able to participate.</a:t>
            </a:r>
            <a:endParaRPr sz="1200"/>
          </a:p>
          <a:p>
            <a:pPr indent="-222250" lvl="1" marL="558800" marR="0" rtl="0" algn="l">
              <a:spcBef>
                <a:spcPts val="0"/>
              </a:spcBef>
              <a:spcAft>
                <a:spcPts val="0"/>
              </a:spcAft>
              <a:buClr>
                <a:schemeClr val="dk1"/>
              </a:buClr>
              <a:buSzPts val="1500"/>
              <a:buFont typeface="Arial"/>
              <a:buChar char="•"/>
            </a:pPr>
            <a:r>
              <a:rPr b="0" i="0" lang="sv" sz="1500" u="none" cap="none" strike="noStrike">
                <a:solidFill>
                  <a:schemeClr val="dk1"/>
                </a:solidFill>
                <a:latin typeface="Calibri"/>
                <a:ea typeface="Calibri"/>
                <a:cs typeface="Calibri"/>
                <a:sym typeface="Calibri"/>
              </a:rPr>
              <a:t>A recurring part of the schools' work.</a:t>
            </a:r>
            <a:endParaRPr sz="1200"/>
          </a:p>
        </p:txBody>
      </p:sp>
      <p:pic>
        <p:nvPicPr>
          <p:cNvPr id="273" name="Google Shape;273;p33"/>
          <p:cNvPicPr preferRelativeResize="0"/>
          <p:nvPr/>
        </p:nvPicPr>
        <p:blipFill>
          <a:blip r:embed="rId9">
            <a:alphaModFix/>
          </a:blip>
          <a:stretch>
            <a:fillRect/>
          </a:stretch>
        </p:blipFill>
        <p:spPr>
          <a:xfrm>
            <a:off x="7239261" y="171588"/>
            <a:ext cx="1828539" cy="7804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descr="En bild som visar karta, text, kartbok&#10;&#10;AI-genererat innehåll kan vara felaktigt." id="278" name="Google Shape;278;p34"/>
          <p:cNvPicPr preferRelativeResize="0"/>
          <p:nvPr/>
        </p:nvPicPr>
        <p:blipFill rotWithShape="1">
          <a:blip r:embed="rId3">
            <a:alphaModFix/>
          </a:blip>
          <a:srcRect b="0" l="0" r="0" t="0"/>
          <a:stretch/>
        </p:blipFill>
        <p:spPr>
          <a:xfrm>
            <a:off x="2452965" y="0"/>
            <a:ext cx="6676748" cy="5143500"/>
          </a:xfrm>
          <a:prstGeom prst="rect">
            <a:avLst/>
          </a:prstGeom>
          <a:noFill/>
          <a:ln>
            <a:noFill/>
          </a:ln>
        </p:spPr>
      </p:pic>
      <p:sp>
        <p:nvSpPr>
          <p:cNvPr id="279" name="Google Shape;279;p34"/>
          <p:cNvSpPr/>
          <p:nvPr/>
        </p:nvSpPr>
        <p:spPr>
          <a:xfrm>
            <a:off x="4376387" y="1085388"/>
            <a:ext cx="394775" cy="365256"/>
          </a:xfrm>
          <a:prstGeom prst="ellipse">
            <a:avLst/>
          </a:prstGeom>
          <a:noFill/>
          <a:ln cap="flat" cmpd="sng" w="28575">
            <a:solidFill>
              <a:srgbClr val="FF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280" name="Google Shape;280;p34"/>
          <p:cNvSpPr txBox="1"/>
          <p:nvPr/>
        </p:nvSpPr>
        <p:spPr>
          <a:xfrm>
            <a:off x="142875" y="644768"/>
            <a:ext cx="4572000" cy="71558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2100">
                <a:solidFill>
                  <a:schemeClr val="dk1"/>
                </a:solidFill>
                <a:latin typeface="Calibri"/>
                <a:ea typeface="Calibri"/>
                <a:cs typeface="Calibri"/>
                <a:sym typeface="Calibri"/>
              </a:rPr>
              <a:t>Sub-catchment area</a:t>
            </a:r>
            <a:endParaRPr sz="1100"/>
          </a:p>
          <a:p>
            <a:pPr indent="0" lvl="0" marL="0" marR="0" rtl="0" algn="l">
              <a:spcBef>
                <a:spcPts val="0"/>
              </a:spcBef>
              <a:spcAft>
                <a:spcPts val="0"/>
              </a:spcAft>
              <a:buNone/>
            </a:pPr>
            <a:r>
              <a:rPr lang="sv" sz="2100">
                <a:solidFill>
                  <a:schemeClr val="dk1"/>
                </a:solidFill>
                <a:latin typeface="Calibri"/>
                <a:ea typeface="Calibri"/>
                <a:cs typeface="Calibri"/>
                <a:sym typeface="Calibri"/>
              </a:rPr>
              <a:t>of Erikstorpsbäcken</a:t>
            </a:r>
            <a:endParaRPr sz="2100">
              <a:solidFill>
                <a:schemeClr val="dk1"/>
              </a:solidFill>
              <a:latin typeface="Calibri"/>
              <a:ea typeface="Calibri"/>
              <a:cs typeface="Calibri"/>
              <a:sym typeface="Calibri"/>
            </a:endParaRPr>
          </a:p>
        </p:txBody>
      </p:sp>
      <p:sp>
        <p:nvSpPr>
          <p:cNvPr id="281" name="Google Shape;281;p34"/>
          <p:cNvSpPr txBox="1"/>
          <p:nvPr/>
        </p:nvSpPr>
        <p:spPr>
          <a:xfrm>
            <a:off x="3752243" y="764260"/>
            <a:ext cx="1643063" cy="27699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Gadden school</a:t>
            </a:r>
            <a:endParaRPr sz="14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5"/>
          <p:cNvSpPr txBox="1"/>
          <p:nvPr>
            <p:ph type="title"/>
          </p:nvPr>
        </p:nvSpPr>
        <p:spPr>
          <a:xfrm>
            <a:off x="599672" y="381897"/>
            <a:ext cx="4336156" cy="994172"/>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Clr>
                <a:srgbClr val="2F5496"/>
              </a:buClr>
              <a:buSzPct val="100000"/>
              <a:buFont typeface="Calibri"/>
              <a:buNone/>
            </a:pPr>
            <a:br>
              <a:rPr lang="sv" sz="2700">
                <a:solidFill>
                  <a:srgbClr val="2F5496"/>
                </a:solidFill>
                <a:latin typeface="Calibri"/>
                <a:ea typeface="Calibri"/>
                <a:cs typeface="Calibri"/>
                <a:sym typeface="Calibri"/>
              </a:rPr>
            </a:br>
            <a:r>
              <a:rPr lang="sv">
                <a:solidFill>
                  <a:srgbClr val="2F5496"/>
                </a:solidFill>
                <a:latin typeface="Calibri"/>
                <a:ea typeface="Calibri"/>
                <a:cs typeface="Calibri"/>
                <a:sym typeface="Calibri"/>
              </a:rPr>
              <a:t>Teacher training courses Spring 2024</a:t>
            </a:r>
            <a:br>
              <a:rPr lang="sv">
                <a:solidFill>
                  <a:srgbClr val="2F5496"/>
                </a:solidFill>
                <a:latin typeface="Calibri"/>
                <a:ea typeface="Calibri"/>
                <a:cs typeface="Calibri"/>
                <a:sym typeface="Calibri"/>
              </a:rPr>
            </a:br>
            <a:endParaRPr sz="2700">
              <a:solidFill>
                <a:srgbClr val="2F5496"/>
              </a:solidFill>
              <a:latin typeface="Calibri"/>
              <a:ea typeface="Calibri"/>
              <a:cs typeface="Calibri"/>
              <a:sym typeface="Calibri"/>
            </a:endParaRPr>
          </a:p>
        </p:txBody>
      </p:sp>
      <p:pic>
        <p:nvPicPr>
          <p:cNvPr descr="En bild som visar utomhus, klädsel, fotbeklädnader, växt&#10;&#10;Automatiskt genererad beskrivning" id="287" name="Google Shape;287;p35"/>
          <p:cNvPicPr preferRelativeResize="0"/>
          <p:nvPr/>
        </p:nvPicPr>
        <p:blipFill rotWithShape="1">
          <a:blip r:embed="rId3">
            <a:alphaModFix/>
          </a:blip>
          <a:srcRect b="0" l="0" r="0" t="0"/>
          <a:stretch/>
        </p:blipFill>
        <p:spPr>
          <a:xfrm>
            <a:off x="-40413" y="1757965"/>
            <a:ext cx="5276782" cy="3385534"/>
          </a:xfrm>
          <a:prstGeom prst="rect">
            <a:avLst/>
          </a:prstGeom>
          <a:noFill/>
          <a:ln cap="flat" cmpd="sng" w="9525">
            <a:solidFill>
              <a:schemeClr val="lt1"/>
            </a:solidFill>
            <a:prstDash val="solid"/>
            <a:round/>
            <a:headEnd len="sm" w="sm" type="none"/>
            <a:tailEnd len="sm" w="sm" type="none"/>
          </a:ln>
        </p:spPr>
      </p:pic>
      <p:pic>
        <p:nvPicPr>
          <p:cNvPr descr="En bild som visar utomhus, växt, gräs, spade&#10;&#10;Automatiskt genererad beskrivning" id="288" name="Google Shape;288;p35"/>
          <p:cNvPicPr preferRelativeResize="0"/>
          <p:nvPr/>
        </p:nvPicPr>
        <p:blipFill rotWithShape="1">
          <a:blip r:embed="rId4">
            <a:alphaModFix/>
          </a:blip>
          <a:srcRect b="0" l="0" r="0" t="0"/>
          <a:stretch/>
        </p:blipFill>
        <p:spPr>
          <a:xfrm rot="5400000">
            <a:off x="4593431" y="642938"/>
            <a:ext cx="5143500" cy="3857625"/>
          </a:xfrm>
          <a:prstGeom prst="rect">
            <a:avLst/>
          </a:prstGeom>
          <a:noFill/>
          <a:ln cap="flat" cmpd="sng" w="9525">
            <a:solidFill>
              <a:schemeClr val="lt1"/>
            </a:solidFill>
            <a:prstDash val="solid"/>
            <a:round/>
            <a:headEnd len="sm" w="sm" type="none"/>
            <a:tailEnd len="sm" w="sm" type="none"/>
          </a:ln>
        </p:spPr>
      </p:pic>
      <p:pic>
        <p:nvPicPr>
          <p:cNvPr descr="En bild som visar Grafik, grafisk design, Teckensnitt, logotyp&#10;&#10;Automatiskt genererad beskrivning" id="289" name="Google Shape;289;p35"/>
          <p:cNvPicPr preferRelativeResize="0"/>
          <p:nvPr>
            <p:ph idx="1" type="body"/>
          </p:nvPr>
        </p:nvPicPr>
        <p:blipFill rotWithShape="1">
          <a:blip r:embed="rId5">
            <a:alphaModFix/>
          </a:blip>
          <a:srcRect b="0" l="0" r="0" t="0"/>
          <a:stretch/>
        </p:blipFill>
        <p:spPr>
          <a:xfrm>
            <a:off x="7404921" y="199355"/>
            <a:ext cx="1606758" cy="679534"/>
          </a:xfrm>
          <a:prstGeom prst="rect">
            <a:avLst/>
          </a:prstGeom>
          <a:noFill/>
          <a:ln>
            <a:noFill/>
          </a:ln>
        </p:spPr>
      </p:pic>
      <p:pic>
        <p:nvPicPr>
          <p:cNvPr descr="En bild som visar insekt, ryggradslös, skadedjur, leddjur&#10;&#10;Automatiskt genererad beskrivning" id="290" name="Google Shape;290;p35"/>
          <p:cNvPicPr preferRelativeResize="0"/>
          <p:nvPr/>
        </p:nvPicPr>
        <p:blipFill rotWithShape="1">
          <a:blip r:embed="rId6">
            <a:alphaModFix/>
          </a:blip>
          <a:srcRect b="0" l="0" r="0" t="0"/>
          <a:stretch/>
        </p:blipFill>
        <p:spPr>
          <a:xfrm rot="10800000">
            <a:off x="5165825" y="3673513"/>
            <a:ext cx="1055825" cy="1355425"/>
          </a:xfrm>
          <a:prstGeom prst="rect">
            <a:avLst/>
          </a:prstGeom>
          <a:noFill/>
          <a:ln cap="flat" cmpd="sng" w="9525">
            <a:solidFill>
              <a:schemeClr val="lt1"/>
            </a:solidFill>
            <a:prstDash val="solid"/>
            <a:round/>
            <a:headEnd len="sm" w="sm" type="none"/>
            <a:tailEnd len="sm" w="sm" type="none"/>
          </a:ln>
        </p:spPr>
      </p:pic>
      <p:pic>
        <p:nvPicPr>
          <p:cNvPr descr="En bild som visar skadedjur, leddjur, Parasit, enkelfotingar&#10;&#10;Automatiskt genererad beskrivning" id="291" name="Google Shape;291;p35"/>
          <p:cNvPicPr preferRelativeResize="0"/>
          <p:nvPr/>
        </p:nvPicPr>
        <p:blipFill rotWithShape="1">
          <a:blip r:embed="rId7">
            <a:alphaModFix/>
          </a:blip>
          <a:srcRect b="0" l="0" r="0" t="0"/>
          <a:stretch/>
        </p:blipFill>
        <p:spPr>
          <a:xfrm rot="10800000">
            <a:off x="4149200" y="3678273"/>
            <a:ext cx="895025" cy="1345900"/>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pic>
        <p:nvPicPr>
          <p:cNvPr descr="En bild som visar utomhus, träd, vandra, växt&#10;&#10;Automatiskt genererad beskrivning" id="297" name="Google Shape;297;p36"/>
          <p:cNvPicPr preferRelativeResize="0"/>
          <p:nvPr/>
        </p:nvPicPr>
        <p:blipFill rotWithShape="1">
          <a:blip r:embed="rId3">
            <a:alphaModFix/>
          </a:blip>
          <a:srcRect b="0" l="0" r="0" t="0"/>
          <a:stretch/>
        </p:blipFill>
        <p:spPr>
          <a:xfrm>
            <a:off x="4540704" y="2307036"/>
            <a:ext cx="2127348" cy="2836465"/>
          </a:xfrm>
          <a:prstGeom prst="rect">
            <a:avLst/>
          </a:prstGeom>
          <a:noFill/>
          <a:ln cap="flat" cmpd="sng" w="9525">
            <a:solidFill>
              <a:schemeClr val="lt1"/>
            </a:solidFill>
            <a:prstDash val="solid"/>
            <a:round/>
            <a:headEnd len="sm" w="sm" type="none"/>
            <a:tailEnd len="sm" w="sm" type="none"/>
          </a:ln>
        </p:spPr>
      </p:pic>
      <p:pic>
        <p:nvPicPr>
          <p:cNvPr descr="En bild som visar utomhus, träd, klädsel, person&#10;&#10;Automatiskt genererad beskrivning" id="298" name="Google Shape;298;p36"/>
          <p:cNvPicPr preferRelativeResize="0"/>
          <p:nvPr/>
        </p:nvPicPr>
        <p:blipFill rotWithShape="1">
          <a:blip r:embed="rId4">
            <a:alphaModFix/>
          </a:blip>
          <a:srcRect b="0" l="0" r="0" t="0"/>
          <a:stretch/>
        </p:blipFill>
        <p:spPr>
          <a:xfrm>
            <a:off x="6668054" y="3286541"/>
            <a:ext cx="2475947" cy="1856961"/>
          </a:xfrm>
          <a:prstGeom prst="rect">
            <a:avLst/>
          </a:prstGeom>
          <a:noFill/>
          <a:ln cap="flat" cmpd="sng" w="9525">
            <a:solidFill>
              <a:schemeClr val="lt1"/>
            </a:solidFill>
            <a:prstDash val="solid"/>
            <a:round/>
            <a:headEnd len="sm" w="sm" type="none"/>
            <a:tailEnd len="sm" w="sm" type="none"/>
          </a:ln>
        </p:spPr>
      </p:pic>
      <p:pic>
        <p:nvPicPr>
          <p:cNvPr descr="En bild som visar utomhus, himmel, personer, gräs&#10;&#10;Automatiskt genererad beskrivning" id="299" name="Google Shape;299;p36"/>
          <p:cNvPicPr preferRelativeResize="0"/>
          <p:nvPr/>
        </p:nvPicPr>
        <p:blipFill rotWithShape="1">
          <a:blip r:embed="rId5">
            <a:alphaModFix/>
          </a:blip>
          <a:srcRect b="0" l="0" r="0" t="0"/>
          <a:stretch/>
        </p:blipFill>
        <p:spPr>
          <a:xfrm>
            <a:off x="1" y="2307025"/>
            <a:ext cx="2387677" cy="2892348"/>
          </a:xfrm>
          <a:prstGeom prst="rect">
            <a:avLst/>
          </a:prstGeom>
          <a:noFill/>
          <a:ln cap="flat" cmpd="sng" w="9525">
            <a:solidFill>
              <a:schemeClr val="lt1"/>
            </a:solidFill>
            <a:prstDash val="solid"/>
            <a:round/>
            <a:headEnd len="sm" w="sm" type="none"/>
            <a:tailEnd len="sm" w="sm" type="none"/>
          </a:ln>
        </p:spPr>
      </p:pic>
      <p:pic>
        <p:nvPicPr>
          <p:cNvPr descr="En bild som visar person, klädsel, fotbeklädnader, utomhus&#10;&#10;Automatiskt genererad beskrivning" id="300" name="Google Shape;300;p36"/>
          <p:cNvPicPr preferRelativeResize="0"/>
          <p:nvPr/>
        </p:nvPicPr>
        <p:blipFill rotWithShape="1">
          <a:blip r:embed="rId6">
            <a:alphaModFix/>
          </a:blip>
          <a:srcRect b="0" l="0" r="0" t="0"/>
          <a:stretch/>
        </p:blipFill>
        <p:spPr>
          <a:xfrm rot="5400000">
            <a:off x="2058797" y="2661595"/>
            <a:ext cx="2836466" cy="2127349"/>
          </a:xfrm>
          <a:prstGeom prst="rect">
            <a:avLst/>
          </a:prstGeom>
          <a:noFill/>
          <a:ln cap="flat" cmpd="sng" w="9525">
            <a:solidFill>
              <a:schemeClr val="lt1"/>
            </a:solidFill>
            <a:prstDash val="solid"/>
            <a:round/>
            <a:headEnd len="sm" w="sm" type="none"/>
            <a:tailEnd len="sm" w="sm" type="none"/>
          </a:ln>
        </p:spPr>
      </p:pic>
      <p:pic>
        <p:nvPicPr>
          <p:cNvPr descr="En bild som visar fisk, forell, utomhus, Fiskprodukter&#10;&#10;Automatiskt genererad beskrivning" id="301" name="Google Shape;301;p36"/>
          <p:cNvPicPr preferRelativeResize="0"/>
          <p:nvPr/>
        </p:nvPicPr>
        <p:blipFill rotWithShape="1">
          <a:blip r:embed="rId7">
            <a:alphaModFix/>
          </a:blip>
          <a:srcRect b="0" l="0" r="0" t="0"/>
          <a:stretch/>
        </p:blipFill>
        <p:spPr>
          <a:xfrm rot="5400000">
            <a:off x="6254262" y="396803"/>
            <a:ext cx="3302558" cy="2476918"/>
          </a:xfrm>
          <a:prstGeom prst="rect">
            <a:avLst/>
          </a:prstGeom>
          <a:noFill/>
          <a:ln cap="flat" cmpd="sng" w="9525">
            <a:solidFill>
              <a:schemeClr val="lt1"/>
            </a:solidFill>
            <a:prstDash val="solid"/>
            <a:round/>
            <a:headEnd len="sm" w="sm" type="none"/>
            <a:tailEnd len="sm" w="sm" type="none"/>
          </a:ln>
        </p:spPr>
      </p:pic>
      <p:sp>
        <p:nvSpPr>
          <p:cNvPr id="302" name="Google Shape;302;p36"/>
          <p:cNvSpPr txBox="1"/>
          <p:nvPr>
            <p:ph type="title"/>
          </p:nvPr>
        </p:nvSpPr>
        <p:spPr>
          <a:xfrm>
            <a:off x="255932" y="272438"/>
            <a:ext cx="3066632" cy="1764452"/>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Clr>
                <a:srgbClr val="2F5496"/>
              </a:buClr>
              <a:buSzPct val="100000"/>
              <a:buFont typeface="Calibri"/>
              <a:buNone/>
            </a:pPr>
            <a:r>
              <a:rPr lang="sv" sz="2700">
                <a:solidFill>
                  <a:srgbClr val="2F5496"/>
                </a:solidFill>
                <a:latin typeface="Calibri"/>
                <a:ea typeface="Calibri"/>
                <a:cs typeface="Calibri"/>
                <a:sym typeface="Calibri"/>
              </a:rPr>
              <a:t>Water days </a:t>
            </a:r>
            <a:br>
              <a:rPr lang="sv" sz="2700">
                <a:solidFill>
                  <a:srgbClr val="2F5496"/>
                </a:solidFill>
                <a:latin typeface="Calibri"/>
                <a:ea typeface="Calibri"/>
                <a:cs typeface="Calibri"/>
                <a:sym typeface="Calibri"/>
              </a:rPr>
            </a:br>
            <a:r>
              <a:rPr lang="sv" sz="2700">
                <a:solidFill>
                  <a:srgbClr val="2F5496"/>
                </a:solidFill>
                <a:latin typeface="Calibri"/>
                <a:ea typeface="Calibri"/>
                <a:cs typeface="Calibri"/>
                <a:sym typeface="Calibri"/>
              </a:rPr>
              <a:t>with classes 2024 </a:t>
            </a:r>
            <a:br>
              <a:rPr lang="sv" sz="2700">
                <a:solidFill>
                  <a:srgbClr val="2F5496"/>
                </a:solidFill>
                <a:latin typeface="Calibri"/>
                <a:ea typeface="Calibri"/>
                <a:cs typeface="Calibri"/>
                <a:sym typeface="Calibri"/>
              </a:rPr>
            </a:br>
            <a:r>
              <a:rPr lang="sv" sz="1800">
                <a:solidFill>
                  <a:srgbClr val="2F5496"/>
                </a:solidFill>
                <a:latin typeface="Calibri"/>
                <a:ea typeface="Calibri"/>
                <a:cs typeface="Calibri"/>
                <a:sym typeface="Calibri"/>
              </a:rPr>
              <a:t>Grade 4 och 5</a:t>
            </a:r>
            <a:br>
              <a:rPr lang="sv" sz="1500">
                <a:solidFill>
                  <a:srgbClr val="2F5496"/>
                </a:solidFill>
                <a:latin typeface="Calibri"/>
                <a:ea typeface="Calibri"/>
                <a:cs typeface="Calibri"/>
                <a:sym typeface="Calibri"/>
              </a:rPr>
            </a:br>
            <a:r>
              <a:rPr lang="sv" sz="1700">
                <a:solidFill>
                  <a:srgbClr val="2F5496"/>
                </a:solidFill>
                <a:latin typeface="Calibri"/>
                <a:ea typeface="Calibri"/>
                <a:cs typeface="Calibri"/>
                <a:sym typeface="Calibri"/>
              </a:rPr>
              <a:t>• Discovering and exploring </a:t>
            </a:r>
            <a:br>
              <a:rPr lang="sv" sz="1700">
                <a:solidFill>
                  <a:srgbClr val="2F5496"/>
                </a:solidFill>
                <a:latin typeface="Calibri"/>
                <a:ea typeface="Calibri"/>
                <a:cs typeface="Calibri"/>
                <a:sym typeface="Calibri"/>
              </a:rPr>
            </a:br>
            <a:r>
              <a:rPr lang="sv" sz="1700">
                <a:solidFill>
                  <a:srgbClr val="2F5496"/>
                </a:solidFill>
                <a:latin typeface="Calibri"/>
                <a:ea typeface="Calibri"/>
                <a:cs typeface="Calibri"/>
                <a:sym typeface="Calibri"/>
              </a:rPr>
              <a:t>• What is in the water? </a:t>
            </a:r>
            <a:br>
              <a:rPr lang="sv" sz="1700">
                <a:solidFill>
                  <a:srgbClr val="2F5496"/>
                </a:solidFill>
                <a:latin typeface="Calibri"/>
                <a:ea typeface="Calibri"/>
                <a:cs typeface="Calibri"/>
                <a:sym typeface="Calibri"/>
              </a:rPr>
            </a:br>
            <a:r>
              <a:rPr lang="sv" sz="1700">
                <a:solidFill>
                  <a:srgbClr val="2F5496"/>
                </a:solidFill>
                <a:latin typeface="Calibri"/>
                <a:ea typeface="Calibri"/>
                <a:cs typeface="Calibri"/>
                <a:sym typeface="Calibri"/>
              </a:rPr>
              <a:t>• Where does the water come from? </a:t>
            </a:r>
            <a:br>
              <a:rPr lang="sv" sz="1700">
                <a:solidFill>
                  <a:srgbClr val="2F5496"/>
                </a:solidFill>
                <a:latin typeface="Calibri"/>
                <a:ea typeface="Calibri"/>
                <a:cs typeface="Calibri"/>
                <a:sym typeface="Calibri"/>
              </a:rPr>
            </a:br>
            <a:r>
              <a:rPr lang="sv" sz="1700">
                <a:solidFill>
                  <a:srgbClr val="2F5496"/>
                </a:solidFill>
                <a:latin typeface="Calibri"/>
                <a:ea typeface="Calibri"/>
                <a:cs typeface="Calibri"/>
                <a:sym typeface="Calibri"/>
              </a:rPr>
              <a:t>• The history of the place</a:t>
            </a:r>
            <a:endParaRPr sz="1700">
              <a:solidFill>
                <a:srgbClr val="2F5496"/>
              </a:solidFill>
              <a:latin typeface="Calibri"/>
              <a:ea typeface="Calibri"/>
              <a:cs typeface="Calibri"/>
              <a:sym typeface="Calibri"/>
            </a:endParaRPr>
          </a:p>
        </p:txBody>
      </p:sp>
      <p:pic>
        <p:nvPicPr>
          <p:cNvPr descr="En bild som visar utomhus, klädsel, träd, person&#10;&#10;Automatiskt genererad beskrivning" id="303" name="Google Shape;303;p36"/>
          <p:cNvPicPr preferRelativeResize="0"/>
          <p:nvPr/>
        </p:nvPicPr>
        <p:blipFill rotWithShape="1">
          <a:blip r:embed="rId8">
            <a:alphaModFix/>
          </a:blip>
          <a:srcRect b="0" l="0" r="0" t="0"/>
          <a:stretch/>
        </p:blipFill>
        <p:spPr>
          <a:xfrm>
            <a:off x="3600450" y="0"/>
            <a:ext cx="3066631" cy="2307025"/>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descr="En bild som visar karta, text, kartbok&#10;&#10;AI-genererat innehåll kan vara felaktigt." id="308" name="Google Shape;308;p37"/>
          <p:cNvPicPr preferRelativeResize="0"/>
          <p:nvPr/>
        </p:nvPicPr>
        <p:blipFill rotWithShape="1">
          <a:blip r:embed="rId3">
            <a:alphaModFix/>
          </a:blip>
          <a:srcRect b="0" l="0" r="0" t="0"/>
          <a:stretch/>
        </p:blipFill>
        <p:spPr>
          <a:xfrm>
            <a:off x="3373669" y="-1"/>
            <a:ext cx="5770338" cy="4445238"/>
          </a:xfrm>
          <a:prstGeom prst="rect">
            <a:avLst/>
          </a:prstGeom>
          <a:noFill/>
          <a:ln>
            <a:noFill/>
          </a:ln>
        </p:spPr>
      </p:pic>
      <p:pic>
        <p:nvPicPr>
          <p:cNvPr id="309" name="Google Shape;309;p37"/>
          <p:cNvPicPr preferRelativeResize="0"/>
          <p:nvPr/>
        </p:nvPicPr>
        <p:blipFill rotWithShape="1">
          <a:blip r:embed="rId4">
            <a:alphaModFix/>
          </a:blip>
          <a:srcRect b="0" l="0" r="0" t="0"/>
          <a:stretch/>
        </p:blipFill>
        <p:spPr>
          <a:xfrm>
            <a:off x="1041567" y="3628430"/>
            <a:ext cx="1496734" cy="1518285"/>
          </a:xfrm>
          <a:prstGeom prst="rect">
            <a:avLst/>
          </a:prstGeom>
          <a:noFill/>
          <a:ln cap="flat" cmpd="sng" w="9525">
            <a:solidFill>
              <a:schemeClr val="lt1"/>
            </a:solidFill>
            <a:prstDash val="solid"/>
            <a:round/>
            <a:headEnd len="sm" w="sm" type="none"/>
            <a:tailEnd len="sm" w="sm" type="none"/>
          </a:ln>
        </p:spPr>
      </p:pic>
      <p:pic>
        <p:nvPicPr>
          <p:cNvPr id="310" name="Google Shape;310;p37"/>
          <p:cNvPicPr preferRelativeResize="0"/>
          <p:nvPr/>
        </p:nvPicPr>
        <p:blipFill rotWithShape="1">
          <a:blip r:embed="rId5">
            <a:alphaModFix/>
          </a:blip>
          <a:srcRect b="0" l="0" r="0" t="0"/>
          <a:stretch/>
        </p:blipFill>
        <p:spPr>
          <a:xfrm>
            <a:off x="2547009" y="2576139"/>
            <a:ext cx="2101286" cy="2643561"/>
          </a:xfrm>
          <a:prstGeom prst="rect">
            <a:avLst/>
          </a:prstGeom>
          <a:noFill/>
          <a:ln cap="flat" cmpd="sng" w="9525">
            <a:solidFill>
              <a:schemeClr val="lt1"/>
            </a:solidFill>
            <a:prstDash val="solid"/>
            <a:round/>
            <a:headEnd len="sm" w="sm" type="none"/>
            <a:tailEnd len="sm" w="sm" type="none"/>
          </a:ln>
        </p:spPr>
      </p:pic>
      <p:pic>
        <p:nvPicPr>
          <p:cNvPr id="311" name="Google Shape;311;p37"/>
          <p:cNvPicPr preferRelativeResize="0"/>
          <p:nvPr/>
        </p:nvPicPr>
        <p:blipFill rotWithShape="1">
          <a:blip r:embed="rId6">
            <a:alphaModFix/>
          </a:blip>
          <a:srcRect b="0" l="0" r="0" t="0"/>
          <a:stretch/>
        </p:blipFill>
        <p:spPr>
          <a:xfrm>
            <a:off x="3" y="3693299"/>
            <a:ext cx="1097277" cy="1463361"/>
          </a:xfrm>
          <a:prstGeom prst="rect">
            <a:avLst/>
          </a:prstGeom>
          <a:noFill/>
          <a:ln cap="flat" cmpd="sng" w="9525">
            <a:solidFill>
              <a:schemeClr val="lt1"/>
            </a:solidFill>
            <a:prstDash val="solid"/>
            <a:round/>
            <a:headEnd len="sm" w="sm" type="none"/>
            <a:tailEnd len="sm" w="sm" type="none"/>
          </a:ln>
        </p:spPr>
      </p:pic>
      <p:pic>
        <p:nvPicPr>
          <p:cNvPr id="312" name="Google Shape;312;p37"/>
          <p:cNvPicPr preferRelativeResize="0"/>
          <p:nvPr/>
        </p:nvPicPr>
        <p:blipFill rotWithShape="1">
          <a:blip r:embed="rId7">
            <a:alphaModFix/>
          </a:blip>
          <a:srcRect b="0" l="0" r="0" t="0"/>
          <a:stretch/>
        </p:blipFill>
        <p:spPr>
          <a:xfrm>
            <a:off x="6870513" y="3913274"/>
            <a:ext cx="3097861" cy="1243385"/>
          </a:xfrm>
          <a:prstGeom prst="rect">
            <a:avLst/>
          </a:prstGeom>
          <a:noFill/>
          <a:ln cap="flat" cmpd="sng" w="9525">
            <a:solidFill>
              <a:schemeClr val="lt1"/>
            </a:solidFill>
            <a:prstDash val="solid"/>
            <a:round/>
            <a:headEnd len="sm" w="sm" type="none"/>
            <a:tailEnd len="sm" w="sm" type="none"/>
          </a:ln>
        </p:spPr>
      </p:pic>
      <p:pic>
        <p:nvPicPr>
          <p:cNvPr id="313" name="Google Shape;313;p37"/>
          <p:cNvPicPr preferRelativeResize="0"/>
          <p:nvPr/>
        </p:nvPicPr>
        <p:blipFill rotWithShape="1">
          <a:blip r:embed="rId8">
            <a:alphaModFix/>
          </a:blip>
          <a:srcRect b="0" l="0" r="0" t="0"/>
          <a:stretch/>
        </p:blipFill>
        <p:spPr>
          <a:xfrm>
            <a:off x="4654657" y="3913274"/>
            <a:ext cx="2212420" cy="1243385"/>
          </a:xfrm>
          <a:prstGeom prst="rect">
            <a:avLst/>
          </a:prstGeom>
          <a:noFill/>
          <a:ln cap="flat" cmpd="sng" w="9525">
            <a:solidFill>
              <a:schemeClr val="lt1"/>
            </a:solidFill>
            <a:prstDash val="solid"/>
            <a:round/>
            <a:headEnd len="sm" w="sm" type="none"/>
            <a:tailEnd len="sm" w="sm" type="none"/>
          </a:ln>
        </p:spPr>
      </p:pic>
      <p:pic>
        <p:nvPicPr>
          <p:cNvPr id="314" name="Google Shape;314;p37"/>
          <p:cNvPicPr preferRelativeResize="0"/>
          <p:nvPr/>
        </p:nvPicPr>
        <p:blipFill rotWithShape="1">
          <a:blip r:embed="rId9">
            <a:alphaModFix/>
          </a:blip>
          <a:srcRect b="0" l="0" r="0" t="0"/>
          <a:stretch/>
        </p:blipFill>
        <p:spPr>
          <a:xfrm>
            <a:off x="973836" y="2507740"/>
            <a:ext cx="1573793" cy="1185559"/>
          </a:xfrm>
          <a:prstGeom prst="rect">
            <a:avLst/>
          </a:prstGeom>
          <a:noFill/>
          <a:ln cap="flat" cmpd="sng" w="9525">
            <a:solidFill>
              <a:schemeClr val="lt1"/>
            </a:solidFill>
            <a:prstDash val="solid"/>
            <a:round/>
            <a:headEnd len="sm" w="sm" type="none"/>
            <a:tailEnd len="sm" w="sm" type="none"/>
          </a:ln>
        </p:spPr>
      </p:pic>
      <p:sp>
        <p:nvSpPr>
          <p:cNvPr id="315" name="Google Shape;315;p37"/>
          <p:cNvSpPr txBox="1"/>
          <p:nvPr>
            <p:ph type="title"/>
          </p:nvPr>
        </p:nvSpPr>
        <p:spPr>
          <a:xfrm>
            <a:off x="255924" y="272450"/>
            <a:ext cx="3384900" cy="17643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Clr>
                <a:srgbClr val="2F5496"/>
              </a:buClr>
              <a:buSzPct val="100000"/>
              <a:buFont typeface="Calibri"/>
              <a:buNone/>
            </a:pPr>
            <a:r>
              <a:rPr lang="sv" sz="2700">
                <a:solidFill>
                  <a:srgbClr val="2F5496"/>
                </a:solidFill>
                <a:latin typeface="Calibri"/>
                <a:ea typeface="Calibri"/>
                <a:cs typeface="Calibri"/>
                <a:sym typeface="Calibri"/>
              </a:rPr>
              <a:t>Water days </a:t>
            </a:r>
            <a:br>
              <a:rPr lang="sv" sz="2700">
                <a:solidFill>
                  <a:srgbClr val="2F5496"/>
                </a:solidFill>
                <a:latin typeface="Calibri"/>
                <a:ea typeface="Calibri"/>
                <a:cs typeface="Calibri"/>
                <a:sym typeface="Calibri"/>
              </a:rPr>
            </a:br>
            <a:r>
              <a:rPr lang="sv" sz="2700">
                <a:solidFill>
                  <a:srgbClr val="2F5496"/>
                </a:solidFill>
                <a:latin typeface="Calibri"/>
                <a:ea typeface="Calibri"/>
                <a:cs typeface="Calibri"/>
                <a:sym typeface="Calibri"/>
              </a:rPr>
              <a:t>with classes 2024 </a:t>
            </a:r>
            <a:br>
              <a:rPr lang="sv" sz="2700">
                <a:solidFill>
                  <a:srgbClr val="2F5496"/>
                </a:solidFill>
                <a:latin typeface="Calibri"/>
                <a:ea typeface="Calibri"/>
                <a:cs typeface="Calibri"/>
                <a:sym typeface="Calibri"/>
              </a:rPr>
            </a:br>
            <a:r>
              <a:rPr lang="sv" sz="1800">
                <a:solidFill>
                  <a:srgbClr val="2F5496"/>
                </a:solidFill>
                <a:latin typeface="Calibri"/>
                <a:ea typeface="Calibri"/>
                <a:cs typeface="Calibri"/>
                <a:sym typeface="Calibri"/>
              </a:rPr>
              <a:t>Grade 4 och 5</a:t>
            </a:r>
            <a:br>
              <a:rPr lang="sv" sz="1500">
                <a:solidFill>
                  <a:srgbClr val="2F5496"/>
                </a:solidFill>
                <a:latin typeface="Calibri"/>
                <a:ea typeface="Calibri"/>
                <a:cs typeface="Calibri"/>
                <a:sym typeface="Calibri"/>
              </a:rPr>
            </a:br>
            <a:r>
              <a:rPr lang="sv" sz="1700">
                <a:solidFill>
                  <a:srgbClr val="2F5496"/>
                </a:solidFill>
                <a:latin typeface="Calibri"/>
                <a:ea typeface="Calibri"/>
                <a:cs typeface="Calibri"/>
                <a:sym typeface="Calibri"/>
              </a:rPr>
              <a:t>• Discovering and exploring </a:t>
            </a:r>
            <a:br>
              <a:rPr lang="sv" sz="1700">
                <a:solidFill>
                  <a:srgbClr val="2F5496"/>
                </a:solidFill>
                <a:latin typeface="Calibri"/>
                <a:ea typeface="Calibri"/>
                <a:cs typeface="Calibri"/>
                <a:sym typeface="Calibri"/>
              </a:rPr>
            </a:br>
            <a:r>
              <a:rPr lang="sv" sz="1700">
                <a:solidFill>
                  <a:srgbClr val="2F5496"/>
                </a:solidFill>
                <a:latin typeface="Calibri"/>
                <a:ea typeface="Calibri"/>
                <a:cs typeface="Calibri"/>
                <a:sym typeface="Calibri"/>
              </a:rPr>
              <a:t>• What is in the water? </a:t>
            </a:r>
            <a:br>
              <a:rPr lang="sv" sz="1700">
                <a:solidFill>
                  <a:srgbClr val="2F5496"/>
                </a:solidFill>
                <a:latin typeface="Calibri"/>
                <a:ea typeface="Calibri"/>
                <a:cs typeface="Calibri"/>
                <a:sym typeface="Calibri"/>
              </a:rPr>
            </a:br>
            <a:r>
              <a:rPr lang="sv" sz="1700">
                <a:solidFill>
                  <a:srgbClr val="2F5496"/>
                </a:solidFill>
                <a:latin typeface="Calibri"/>
                <a:ea typeface="Calibri"/>
                <a:cs typeface="Calibri"/>
                <a:sym typeface="Calibri"/>
              </a:rPr>
              <a:t>• </a:t>
            </a:r>
            <a:r>
              <a:rPr b="1" lang="sv" sz="1700">
                <a:solidFill>
                  <a:srgbClr val="2F5496"/>
                </a:solidFill>
                <a:latin typeface="Calibri"/>
                <a:ea typeface="Calibri"/>
                <a:cs typeface="Calibri"/>
                <a:sym typeface="Calibri"/>
              </a:rPr>
              <a:t>Where does the water come from? </a:t>
            </a:r>
            <a:br>
              <a:rPr lang="sv" sz="1700">
                <a:solidFill>
                  <a:srgbClr val="2F5496"/>
                </a:solidFill>
                <a:latin typeface="Calibri"/>
                <a:ea typeface="Calibri"/>
                <a:cs typeface="Calibri"/>
                <a:sym typeface="Calibri"/>
              </a:rPr>
            </a:br>
            <a:r>
              <a:rPr lang="sv" sz="1700">
                <a:solidFill>
                  <a:srgbClr val="2F5496"/>
                </a:solidFill>
                <a:latin typeface="Calibri"/>
                <a:ea typeface="Calibri"/>
                <a:cs typeface="Calibri"/>
                <a:sym typeface="Calibri"/>
              </a:rPr>
              <a:t>• The history of the place</a:t>
            </a:r>
            <a:endParaRPr sz="1700">
              <a:solidFill>
                <a:srgbClr val="2F5496"/>
              </a:solidFill>
              <a:latin typeface="Calibri"/>
              <a:ea typeface="Calibri"/>
              <a:cs typeface="Calibri"/>
              <a:sym typeface="Calibri"/>
            </a:endParaRPr>
          </a:p>
        </p:txBody>
      </p:sp>
      <p:sp>
        <p:nvSpPr>
          <p:cNvPr id="316" name="Google Shape;316;p37"/>
          <p:cNvSpPr/>
          <p:nvPr/>
        </p:nvSpPr>
        <p:spPr>
          <a:xfrm>
            <a:off x="7704008" y="666241"/>
            <a:ext cx="394775" cy="365256"/>
          </a:xfrm>
          <a:prstGeom prst="ellipse">
            <a:avLst/>
          </a:prstGeom>
          <a:noFill/>
          <a:ln cap="flat" cmpd="sng" w="28575">
            <a:solidFill>
              <a:srgbClr val="FF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pic>
        <p:nvPicPr>
          <p:cNvPr id="317" name="Google Shape;317;p37"/>
          <p:cNvPicPr preferRelativeResize="0"/>
          <p:nvPr/>
        </p:nvPicPr>
        <p:blipFill rotWithShape="1">
          <a:blip r:embed="rId10">
            <a:alphaModFix/>
          </a:blip>
          <a:srcRect b="0" l="0" r="0" t="0"/>
          <a:stretch/>
        </p:blipFill>
        <p:spPr>
          <a:xfrm>
            <a:off x="-4957" y="2755626"/>
            <a:ext cx="1376700" cy="945473"/>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8"/>
          <p:cNvSpPr/>
          <p:nvPr/>
        </p:nvSpPr>
        <p:spPr>
          <a:xfrm rot="4632088">
            <a:off x="4240195" y="-893773"/>
            <a:ext cx="663587" cy="4895415"/>
          </a:xfrm>
          <a:prstGeom prst="upArrow">
            <a:avLst>
              <a:gd fmla="val 50000" name="adj1"/>
              <a:gd fmla="val 50000" name="adj2"/>
            </a:avLst>
          </a:prstGeom>
          <a:solidFill>
            <a:srgbClr val="D8E2F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23" name="Google Shape;323;p38"/>
          <p:cNvSpPr txBox="1"/>
          <p:nvPr>
            <p:ph type="title"/>
          </p:nvPr>
        </p:nvSpPr>
        <p:spPr>
          <a:xfrm>
            <a:off x="267140" y="-16450"/>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2000"/>
              <a:buFont typeface="Calibri"/>
              <a:buNone/>
            </a:pPr>
            <a:r>
              <a:rPr lang="sv" sz="2700">
                <a:solidFill>
                  <a:srgbClr val="2F5496"/>
                </a:solidFill>
                <a:latin typeface="Calibri"/>
                <a:ea typeface="Calibri"/>
                <a:cs typeface="Calibri"/>
                <a:sym typeface="Calibri"/>
              </a:rPr>
              <a:t>Classes take action in Kesebolsbäcken in 202</a:t>
            </a:r>
            <a:r>
              <a:rPr lang="sv" sz="2700">
                <a:solidFill>
                  <a:srgbClr val="2F5496"/>
                </a:solidFill>
              </a:rPr>
              <a:t>3</a:t>
            </a:r>
            <a:endParaRPr sz="2700">
              <a:solidFill>
                <a:srgbClr val="2F5496"/>
              </a:solidFill>
              <a:latin typeface="Calibri"/>
              <a:ea typeface="Calibri"/>
              <a:cs typeface="Calibri"/>
              <a:sym typeface="Calibri"/>
            </a:endParaRPr>
          </a:p>
        </p:txBody>
      </p:sp>
      <p:pic>
        <p:nvPicPr>
          <p:cNvPr id="324" name="Google Shape;324;p38"/>
          <p:cNvPicPr preferRelativeResize="0"/>
          <p:nvPr/>
        </p:nvPicPr>
        <p:blipFill rotWithShape="1">
          <a:blip r:embed="rId3">
            <a:alphaModFix/>
          </a:blip>
          <a:srcRect b="0" l="0" r="0" t="0"/>
          <a:stretch/>
        </p:blipFill>
        <p:spPr>
          <a:xfrm>
            <a:off x="-6640" y="3910897"/>
            <a:ext cx="1844250" cy="1229237"/>
          </a:xfrm>
          <a:prstGeom prst="rect">
            <a:avLst/>
          </a:prstGeom>
          <a:noFill/>
          <a:ln>
            <a:noFill/>
          </a:ln>
        </p:spPr>
      </p:pic>
      <p:pic>
        <p:nvPicPr>
          <p:cNvPr id="325" name="Google Shape;325;p38"/>
          <p:cNvPicPr preferRelativeResize="0"/>
          <p:nvPr/>
        </p:nvPicPr>
        <p:blipFill rotWithShape="1">
          <a:blip r:embed="rId4">
            <a:alphaModFix/>
          </a:blip>
          <a:srcRect b="0" l="0" r="0" t="0"/>
          <a:stretch/>
        </p:blipFill>
        <p:spPr>
          <a:xfrm>
            <a:off x="1622955" y="2665101"/>
            <a:ext cx="1844255" cy="1229200"/>
          </a:xfrm>
          <a:prstGeom prst="rect">
            <a:avLst/>
          </a:prstGeom>
          <a:noFill/>
          <a:ln>
            <a:noFill/>
          </a:ln>
        </p:spPr>
      </p:pic>
      <p:pic>
        <p:nvPicPr>
          <p:cNvPr id="326" name="Google Shape;326;p38"/>
          <p:cNvPicPr preferRelativeResize="0"/>
          <p:nvPr/>
        </p:nvPicPr>
        <p:blipFill rotWithShape="1">
          <a:blip r:embed="rId5">
            <a:alphaModFix/>
          </a:blip>
          <a:srcRect b="0" l="0" r="0" t="0"/>
          <a:stretch/>
        </p:blipFill>
        <p:spPr>
          <a:xfrm>
            <a:off x="1856150" y="3910897"/>
            <a:ext cx="1844250" cy="1232603"/>
          </a:xfrm>
          <a:prstGeom prst="rect">
            <a:avLst/>
          </a:prstGeom>
          <a:noFill/>
          <a:ln>
            <a:noFill/>
          </a:ln>
        </p:spPr>
      </p:pic>
      <p:pic>
        <p:nvPicPr>
          <p:cNvPr id="327" name="Google Shape;327;p38"/>
          <p:cNvPicPr preferRelativeResize="0"/>
          <p:nvPr/>
        </p:nvPicPr>
        <p:blipFill rotWithShape="1">
          <a:blip r:embed="rId6">
            <a:alphaModFix/>
          </a:blip>
          <a:srcRect b="0" l="0" r="0" t="0"/>
          <a:stretch/>
        </p:blipFill>
        <p:spPr>
          <a:xfrm>
            <a:off x="5563842" y="2954955"/>
            <a:ext cx="1191287" cy="1770700"/>
          </a:xfrm>
          <a:prstGeom prst="rect">
            <a:avLst/>
          </a:prstGeom>
          <a:noFill/>
          <a:ln>
            <a:noFill/>
          </a:ln>
        </p:spPr>
      </p:pic>
      <p:pic>
        <p:nvPicPr>
          <p:cNvPr id="328" name="Google Shape;328;p38"/>
          <p:cNvPicPr preferRelativeResize="0"/>
          <p:nvPr/>
        </p:nvPicPr>
        <p:blipFill rotWithShape="1">
          <a:blip r:embed="rId7">
            <a:alphaModFix/>
          </a:blip>
          <a:srcRect b="0" l="0" r="0" t="0"/>
          <a:stretch/>
        </p:blipFill>
        <p:spPr>
          <a:xfrm>
            <a:off x="3934243" y="1722692"/>
            <a:ext cx="1778452" cy="1185335"/>
          </a:xfrm>
          <a:prstGeom prst="rect">
            <a:avLst/>
          </a:prstGeom>
          <a:noFill/>
          <a:ln>
            <a:noFill/>
          </a:ln>
        </p:spPr>
      </p:pic>
      <p:pic>
        <p:nvPicPr>
          <p:cNvPr descr="En bild som visar klädsel, person, utomhus, gräs&#10;&#10;AI-genererat innehåll kan vara felaktigt." id="329" name="Google Shape;329;p38"/>
          <p:cNvPicPr preferRelativeResize="0"/>
          <p:nvPr/>
        </p:nvPicPr>
        <p:blipFill rotWithShape="1">
          <a:blip r:embed="rId8">
            <a:alphaModFix/>
          </a:blip>
          <a:srcRect b="0" l="0" r="0" t="0"/>
          <a:stretch/>
        </p:blipFill>
        <p:spPr>
          <a:xfrm>
            <a:off x="1751" y="2016251"/>
            <a:ext cx="1589359" cy="1878049"/>
          </a:xfrm>
          <a:prstGeom prst="rect">
            <a:avLst/>
          </a:prstGeom>
          <a:noFill/>
          <a:ln>
            <a:noFill/>
          </a:ln>
        </p:spPr>
      </p:pic>
      <p:pic>
        <p:nvPicPr>
          <p:cNvPr descr="En bild som visar klädsel, gräs, utomhus, person&#10;&#10;AI-genererat innehåll kan vara felaktigt." id="330" name="Google Shape;330;p38"/>
          <p:cNvPicPr preferRelativeResize="0"/>
          <p:nvPr/>
        </p:nvPicPr>
        <p:blipFill rotWithShape="1">
          <a:blip r:embed="rId9">
            <a:alphaModFix/>
          </a:blip>
          <a:srcRect b="0" l="0" r="0" t="0"/>
          <a:stretch/>
        </p:blipFill>
        <p:spPr>
          <a:xfrm>
            <a:off x="3934243" y="2954955"/>
            <a:ext cx="1589359" cy="1770700"/>
          </a:xfrm>
          <a:prstGeom prst="rect">
            <a:avLst/>
          </a:prstGeom>
          <a:noFill/>
          <a:ln>
            <a:noFill/>
          </a:ln>
        </p:spPr>
      </p:pic>
      <p:pic>
        <p:nvPicPr>
          <p:cNvPr descr="En bild som visar klädsel, utomhus, gräs, person&#10;&#10;AI-genererat innehåll kan vara felaktigt." id="331" name="Google Shape;331;p38"/>
          <p:cNvPicPr preferRelativeResize="0"/>
          <p:nvPr/>
        </p:nvPicPr>
        <p:blipFill rotWithShape="1">
          <a:blip r:embed="rId10">
            <a:alphaModFix/>
          </a:blip>
          <a:srcRect b="0" l="0" r="0" t="0"/>
          <a:stretch/>
        </p:blipFill>
        <p:spPr>
          <a:xfrm>
            <a:off x="5766900" y="1722691"/>
            <a:ext cx="803064" cy="1204597"/>
          </a:xfrm>
          <a:prstGeom prst="rect">
            <a:avLst/>
          </a:prstGeom>
          <a:noFill/>
          <a:ln>
            <a:noFill/>
          </a:ln>
        </p:spPr>
      </p:pic>
      <p:sp>
        <p:nvSpPr>
          <p:cNvPr id="332" name="Google Shape;332;p38"/>
          <p:cNvSpPr txBox="1"/>
          <p:nvPr/>
        </p:nvSpPr>
        <p:spPr>
          <a:xfrm>
            <a:off x="1675117" y="1841956"/>
            <a:ext cx="1508700" cy="992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sv" sz="1800">
                <a:solidFill>
                  <a:schemeClr val="dk1"/>
                </a:solidFill>
                <a:latin typeface="Calibri"/>
                <a:ea typeface="Calibri"/>
                <a:cs typeface="Calibri"/>
                <a:sym typeface="Calibri"/>
              </a:rPr>
              <a:t>Exploring</a:t>
            </a:r>
            <a:endParaRPr b="1" sz="1800">
              <a:solidFill>
                <a:schemeClr val="dk1"/>
              </a:solidFill>
              <a:latin typeface="Calibri"/>
              <a:ea typeface="Calibri"/>
              <a:cs typeface="Calibri"/>
              <a:sym typeface="Calibri"/>
            </a:endParaRPr>
          </a:p>
          <a:p>
            <a:pPr indent="0" lvl="0" marL="0" marR="0" rtl="0" algn="l">
              <a:spcBef>
                <a:spcPts val="0"/>
              </a:spcBef>
              <a:spcAft>
                <a:spcPts val="0"/>
              </a:spcAft>
              <a:buNone/>
            </a:pPr>
            <a:r>
              <a:rPr lang="sv" sz="1400">
                <a:solidFill>
                  <a:schemeClr val="dk1"/>
                </a:solidFill>
                <a:latin typeface="Calibri"/>
                <a:ea typeface="Calibri"/>
                <a:cs typeface="Calibri"/>
                <a:sym typeface="Calibri"/>
              </a:rPr>
              <a:t>What needs to be done?</a:t>
            </a:r>
            <a:endParaRPr sz="1100"/>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pic>
        <p:nvPicPr>
          <p:cNvPr descr="En bild som visar klädsel, person, utomhus, fotbeklädnader&#10;&#10;AI-genererat innehåll kan vara felaktigt." id="333" name="Google Shape;333;p38"/>
          <p:cNvPicPr preferRelativeResize="0"/>
          <p:nvPr/>
        </p:nvPicPr>
        <p:blipFill rotWithShape="1">
          <a:blip r:embed="rId11">
            <a:alphaModFix/>
          </a:blip>
          <a:srcRect b="0" l="0" r="0" t="0"/>
          <a:stretch/>
        </p:blipFill>
        <p:spPr>
          <a:xfrm rot="5400000">
            <a:off x="6978345" y="473347"/>
            <a:ext cx="2475034" cy="1856276"/>
          </a:xfrm>
          <a:prstGeom prst="rect">
            <a:avLst/>
          </a:prstGeom>
          <a:noFill/>
          <a:ln>
            <a:noFill/>
          </a:ln>
        </p:spPr>
      </p:pic>
      <p:sp>
        <p:nvSpPr>
          <p:cNvPr id="334" name="Google Shape;334;p38"/>
          <p:cNvSpPr txBox="1"/>
          <p:nvPr/>
        </p:nvSpPr>
        <p:spPr>
          <a:xfrm>
            <a:off x="3925099" y="1380814"/>
            <a:ext cx="1514400" cy="346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sv" sz="1800">
                <a:solidFill>
                  <a:schemeClr val="dk1"/>
                </a:solidFill>
                <a:latin typeface="Calibri"/>
                <a:ea typeface="Calibri"/>
                <a:cs typeface="Calibri"/>
                <a:sym typeface="Calibri"/>
              </a:rPr>
              <a:t>Taking action</a:t>
            </a:r>
            <a:endParaRPr b="1" sz="1800"/>
          </a:p>
        </p:txBody>
      </p:sp>
      <p:sp>
        <p:nvSpPr>
          <p:cNvPr id="335" name="Google Shape;335;p38"/>
          <p:cNvSpPr txBox="1"/>
          <p:nvPr/>
        </p:nvSpPr>
        <p:spPr>
          <a:xfrm>
            <a:off x="6261672" y="871300"/>
            <a:ext cx="1730700" cy="346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sv" sz="1800">
                <a:solidFill>
                  <a:schemeClr val="dk1"/>
                </a:solidFill>
                <a:latin typeface="Calibri"/>
                <a:ea typeface="Calibri"/>
                <a:cs typeface="Calibri"/>
                <a:sym typeface="Calibri"/>
              </a:rPr>
              <a:t>Follow-up</a:t>
            </a:r>
            <a:endParaRPr b="1" sz="1800">
              <a:solidFill>
                <a:schemeClr val="dk1"/>
              </a:solidFill>
              <a:latin typeface="Calibri"/>
              <a:ea typeface="Calibri"/>
              <a:cs typeface="Calibri"/>
              <a:sym typeface="Calibri"/>
            </a:endParaRPr>
          </a:p>
        </p:txBody>
      </p:sp>
      <p:pic>
        <p:nvPicPr>
          <p:cNvPr descr="En bild som visar utomhus, växt, Icke-vaskulära växter, gräs&#10;&#10;AI-genererat innehåll kan vara felaktigt." id="336" name="Google Shape;336;p38"/>
          <p:cNvPicPr preferRelativeResize="0"/>
          <p:nvPr/>
        </p:nvPicPr>
        <p:blipFill rotWithShape="1">
          <a:blip r:embed="rId12">
            <a:alphaModFix/>
          </a:blip>
          <a:srcRect b="0" l="0" r="0" t="0"/>
          <a:stretch/>
        </p:blipFill>
        <p:spPr>
          <a:xfrm rot="5400000">
            <a:off x="6978346" y="2974480"/>
            <a:ext cx="2475033" cy="1856275"/>
          </a:xfrm>
          <a:prstGeom prst="rect">
            <a:avLst/>
          </a:prstGeom>
          <a:noFill/>
          <a:ln>
            <a:noFill/>
          </a:ln>
        </p:spPr>
      </p:pic>
      <p:sp>
        <p:nvSpPr>
          <p:cNvPr id="337" name="Google Shape;337;p38"/>
          <p:cNvSpPr txBox="1"/>
          <p:nvPr/>
        </p:nvSpPr>
        <p:spPr>
          <a:xfrm>
            <a:off x="3657100" y="4620175"/>
            <a:ext cx="1827000" cy="40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 sz="1100">
                <a:solidFill>
                  <a:schemeClr val="dk1"/>
                </a:solidFill>
                <a:latin typeface="Calibri"/>
                <a:ea typeface="Calibri"/>
                <a:cs typeface="Calibri"/>
                <a:sym typeface="Calibri"/>
              </a:rPr>
              <a:t>Foto: Mathias Arnham</a:t>
            </a:r>
            <a:endParaRPr sz="11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39"/>
          <p:cNvSpPr/>
          <p:nvPr/>
        </p:nvSpPr>
        <p:spPr>
          <a:xfrm rot="-4010734">
            <a:off x="2208041" y="665294"/>
            <a:ext cx="920117" cy="2589468"/>
          </a:xfrm>
          <a:prstGeom prst="curvedLeftArrow">
            <a:avLst>
              <a:gd fmla="val 25000" name="adj1"/>
              <a:gd fmla="val 50000" name="adj2"/>
              <a:gd fmla="val 25000" name="adj3"/>
            </a:avLst>
          </a:prstGeom>
          <a:solidFill>
            <a:schemeClr val="accent1"/>
          </a:solidFill>
          <a:ln cap="flat" cmpd="sng" w="12700">
            <a:solidFill>
              <a:srgbClr val="1C3052"/>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343" name="Google Shape;343;p39"/>
          <p:cNvSpPr/>
          <p:nvPr/>
        </p:nvSpPr>
        <p:spPr>
          <a:xfrm rot="6441434">
            <a:off x="1505080" y="1536030"/>
            <a:ext cx="1598909" cy="4053486"/>
          </a:xfrm>
          <a:prstGeom prst="curvedLeftArrow">
            <a:avLst>
              <a:gd fmla="val 25000" name="adj1"/>
              <a:gd fmla="val 50000" name="adj2"/>
              <a:gd fmla="val 25000" name="adj3"/>
            </a:avLst>
          </a:prstGeom>
          <a:solidFill>
            <a:schemeClr val="accent1"/>
          </a:solidFill>
          <a:ln cap="flat" cmpd="sng" w="12700">
            <a:solidFill>
              <a:srgbClr val="1C3052"/>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344" name="Google Shape;344;p39"/>
          <p:cNvSpPr/>
          <p:nvPr/>
        </p:nvSpPr>
        <p:spPr>
          <a:xfrm rot="-4455503">
            <a:off x="2366912" y="-699319"/>
            <a:ext cx="1598969" cy="4053468"/>
          </a:xfrm>
          <a:prstGeom prst="curvedLeftArrow">
            <a:avLst>
              <a:gd fmla="val 25000" name="adj1"/>
              <a:gd fmla="val 50000" name="adj2"/>
              <a:gd fmla="val 25000" name="adj3"/>
            </a:avLst>
          </a:prstGeom>
          <a:solidFill>
            <a:schemeClr val="accent1"/>
          </a:solidFill>
          <a:ln cap="flat" cmpd="sng" w="12700">
            <a:solidFill>
              <a:srgbClr val="1C3052"/>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pic>
        <p:nvPicPr>
          <p:cNvPr id="345" name="Google Shape;345;p39"/>
          <p:cNvPicPr preferRelativeResize="0"/>
          <p:nvPr/>
        </p:nvPicPr>
        <p:blipFill rotWithShape="1">
          <a:blip r:embed="rId3">
            <a:alphaModFix/>
          </a:blip>
          <a:srcRect b="0" l="0" r="0" t="0"/>
          <a:stretch/>
        </p:blipFill>
        <p:spPr>
          <a:xfrm>
            <a:off x="1668230" y="2404644"/>
            <a:ext cx="3058909" cy="2161800"/>
          </a:xfrm>
          <a:prstGeom prst="rect">
            <a:avLst/>
          </a:prstGeom>
          <a:noFill/>
          <a:ln>
            <a:noFill/>
          </a:ln>
        </p:spPr>
      </p:pic>
      <p:sp>
        <p:nvSpPr>
          <p:cNvPr id="346" name="Google Shape;346;p39"/>
          <p:cNvSpPr txBox="1"/>
          <p:nvPr>
            <p:ph idx="1" type="body"/>
          </p:nvPr>
        </p:nvSpPr>
        <p:spPr>
          <a:xfrm>
            <a:off x="5792975" y="329050"/>
            <a:ext cx="3187500" cy="4402200"/>
          </a:xfrm>
          <a:prstGeom prst="rect">
            <a:avLst/>
          </a:prstGeom>
          <a:solidFill>
            <a:srgbClr val="D8E2F3"/>
          </a:solidFill>
          <a:ln>
            <a:noFill/>
          </a:ln>
          <a:effectLst>
            <a:outerShdw blurRad="228560" sx="102750" rotWithShape="0" algn="tl" dir="2700000" dist="38100" sy="102750">
              <a:srgbClr val="000000">
                <a:alpha val="40000"/>
              </a:srgbClr>
            </a:outerShdw>
          </a:effectLst>
        </p:spPr>
        <p:txBody>
          <a:bodyPr anchorCtr="0" anchor="t" bIns="34275" lIns="162000" spcFirstLastPara="1" rIns="68575" wrap="square" tIns="34275">
            <a:normAutofit fontScale="77500" lnSpcReduction="20000"/>
          </a:bodyPr>
          <a:lstStyle/>
          <a:p>
            <a:pPr indent="0" lvl="0" marL="0" rtl="0" algn="ctr">
              <a:lnSpc>
                <a:spcPct val="90000"/>
              </a:lnSpc>
              <a:spcBef>
                <a:spcPts val="0"/>
              </a:spcBef>
              <a:spcAft>
                <a:spcPts val="0"/>
              </a:spcAft>
              <a:buClr>
                <a:schemeClr val="dk1"/>
              </a:buClr>
              <a:buSzPct val="100000"/>
              <a:buNone/>
            </a:pPr>
            <a:r>
              <a:t/>
            </a:r>
            <a:endParaRPr sz="1100">
              <a:solidFill>
                <a:srgbClr val="2F5496"/>
              </a:solidFill>
            </a:endParaRPr>
          </a:p>
          <a:p>
            <a:pPr indent="0" lvl="0" marL="0" rtl="0" algn="ctr">
              <a:lnSpc>
                <a:spcPct val="90000"/>
              </a:lnSpc>
              <a:spcBef>
                <a:spcPts val="800"/>
              </a:spcBef>
              <a:spcAft>
                <a:spcPts val="0"/>
              </a:spcAft>
              <a:buClr>
                <a:srgbClr val="2F5496"/>
              </a:buClr>
              <a:buSzPct val="100000"/>
              <a:buNone/>
            </a:pPr>
            <a:r>
              <a:rPr lang="sv" sz="2600">
                <a:solidFill>
                  <a:srgbClr val="2F5496"/>
                </a:solidFill>
              </a:rPr>
              <a:t>We can achieve many goals</a:t>
            </a:r>
            <a:endParaRPr/>
          </a:p>
          <a:p>
            <a:pPr indent="-171132" lvl="0" marL="177800" rtl="0" algn="l">
              <a:lnSpc>
                <a:spcPct val="90000"/>
              </a:lnSpc>
              <a:spcBef>
                <a:spcPts val="800"/>
              </a:spcBef>
              <a:spcAft>
                <a:spcPts val="0"/>
              </a:spcAft>
              <a:buClr>
                <a:schemeClr val="dk1"/>
              </a:buClr>
              <a:buSzPct val="100000"/>
              <a:buChar char="•"/>
            </a:pPr>
            <a:r>
              <a:rPr lang="sv" sz="1929"/>
              <a:t>Getting to know the local environment</a:t>
            </a:r>
            <a:endParaRPr sz="1929"/>
          </a:p>
          <a:p>
            <a:pPr indent="-171132" lvl="0" marL="177800" rtl="0" algn="l">
              <a:lnSpc>
                <a:spcPct val="90000"/>
              </a:lnSpc>
              <a:spcBef>
                <a:spcPts val="800"/>
              </a:spcBef>
              <a:spcAft>
                <a:spcPts val="0"/>
              </a:spcAft>
              <a:buClr>
                <a:schemeClr val="dk1"/>
              </a:buClr>
              <a:buSzPct val="100000"/>
              <a:buChar char="•"/>
            </a:pPr>
            <a:r>
              <a:rPr lang="sv" sz="1929"/>
              <a:t>Concretization, context, experiences and feelings - improved learning</a:t>
            </a:r>
            <a:endParaRPr sz="1929"/>
          </a:p>
          <a:p>
            <a:pPr indent="-171132" lvl="0" marL="177800" rtl="0" algn="l">
              <a:lnSpc>
                <a:spcPct val="90000"/>
              </a:lnSpc>
              <a:spcBef>
                <a:spcPts val="800"/>
              </a:spcBef>
              <a:spcAft>
                <a:spcPts val="0"/>
              </a:spcAft>
              <a:buClr>
                <a:schemeClr val="dk1"/>
              </a:buClr>
              <a:buSzPct val="100000"/>
              <a:buChar char="•"/>
            </a:pPr>
            <a:r>
              <a:rPr lang="sv" sz="1929"/>
              <a:t>Collaboration – interaction - relationship</a:t>
            </a:r>
            <a:endParaRPr sz="2229"/>
          </a:p>
          <a:p>
            <a:pPr indent="-171132" lvl="0" marL="177800" rtl="0" algn="l">
              <a:lnSpc>
                <a:spcPct val="90000"/>
              </a:lnSpc>
              <a:spcBef>
                <a:spcPts val="800"/>
              </a:spcBef>
              <a:spcAft>
                <a:spcPts val="0"/>
              </a:spcAft>
              <a:buClr>
                <a:schemeClr val="dk1"/>
              </a:buClr>
              <a:buSzPct val="100000"/>
              <a:buChar char="•"/>
            </a:pPr>
            <a:r>
              <a:rPr lang="sv" sz="1929"/>
              <a:t>Health - physical activity and nature experiences</a:t>
            </a:r>
            <a:endParaRPr sz="1929"/>
          </a:p>
          <a:p>
            <a:pPr indent="-171132" lvl="0" marL="177800" rtl="0" algn="l">
              <a:lnSpc>
                <a:spcPct val="90000"/>
              </a:lnSpc>
              <a:spcBef>
                <a:spcPts val="800"/>
              </a:spcBef>
              <a:spcAft>
                <a:spcPts val="0"/>
              </a:spcAft>
              <a:buClr>
                <a:schemeClr val="dk1"/>
              </a:buClr>
              <a:buSzPct val="100000"/>
              <a:buChar char="•"/>
            </a:pPr>
            <a:r>
              <a:rPr lang="sv" sz="1929"/>
              <a:t>It is real - knowledge of society and democracy</a:t>
            </a:r>
            <a:endParaRPr sz="1929"/>
          </a:p>
          <a:p>
            <a:pPr indent="-171132" lvl="0" marL="177800" rtl="0" algn="l">
              <a:lnSpc>
                <a:spcPct val="90000"/>
              </a:lnSpc>
              <a:spcBef>
                <a:spcPts val="800"/>
              </a:spcBef>
              <a:spcAft>
                <a:spcPts val="0"/>
              </a:spcAft>
              <a:buClr>
                <a:schemeClr val="dk1"/>
              </a:buClr>
              <a:buSzPct val="100000"/>
              <a:buChar char="•"/>
            </a:pPr>
            <a:r>
              <a:rPr lang="sv" sz="1929"/>
              <a:t>Action skills - entrepreneurial learning</a:t>
            </a:r>
            <a:endParaRPr sz="1929"/>
          </a:p>
          <a:p>
            <a:pPr indent="-171132" lvl="0" marL="177800" rtl="0" algn="l">
              <a:lnSpc>
                <a:spcPct val="90000"/>
              </a:lnSpc>
              <a:spcBef>
                <a:spcPts val="800"/>
              </a:spcBef>
              <a:spcAft>
                <a:spcPts val="0"/>
              </a:spcAft>
              <a:buClr>
                <a:schemeClr val="dk1"/>
              </a:buClr>
              <a:buSzPct val="100000"/>
              <a:buChar char="•"/>
            </a:pPr>
            <a:r>
              <a:rPr lang="sv" sz="1929"/>
              <a:t>Start locally - connect globally</a:t>
            </a:r>
            <a:endParaRPr sz="1929"/>
          </a:p>
          <a:p>
            <a:pPr indent="-171132" lvl="0" marL="177800" rtl="0" algn="l">
              <a:lnSpc>
                <a:spcPct val="90000"/>
              </a:lnSpc>
              <a:spcBef>
                <a:spcPts val="800"/>
              </a:spcBef>
              <a:spcAft>
                <a:spcPts val="0"/>
              </a:spcAft>
              <a:buClr>
                <a:schemeClr val="dk1"/>
              </a:buClr>
              <a:buSzPct val="100000"/>
              <a:buChar char="•"/>
            </a:pPr>
            <a:r>
              <a:rPr lang="sv" sz="1929"/>
              <a:t>Sustainable development - environmental awareness, care</a:t>
            </a:r>
            <a:endParaRPr sz="1929"/>
          </a:p>
          <a:p>
            <a:pPr indent="-171132" lvl="0" marL="177800" rtl="0" algn="l">
              <a:lnSpc>
                <a:spcPct val="90000"/>
              </a:lnSpc>
              <a:spcBef>
                <a:spcPts val="800"/>
              </a:spcBef>
              <a:spcAft>
                <a:spcPts val="0"/>
              </a:spcAft>
              <a:buClr>
                <a:schemeClr val="dk1"/>
              </a:buClr>
              <a:buSzPct val="100000"/>
              <a:buChar char="•"/>
            </a:pPr>
            <a:r>
              <a:rPr lang="sv" sz="1929"/>
              <a:t>The child's perspective - The child as an active part of society</a:t>
            </a:r>
            <a:endParaRPr sz="2229"/>
          </a:p>
        </p:txBody>
      </p:sp>
      <p:sp>
        <p:nvSpPr>
          <p:cNvPr id="347" name="Google Shape;347;p39"/>
          <p:cNvSpPr/>
          <p:nvPr/>
        </p:nvSpPr>
        <p:spPr>
          <a:xfrm>
            <a:off x="7021773" y="1336016"/>
            <a:ext cx="9144000" cy="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pic>
        <p:nvPicPr>
          <p:cNvPr descr="personligt-brev – Läkarsektionen" id="348" name="Google Shape;348;p39"/>
          <p:cNvPicPr preferRelativeResize="0"/>
          <p:nvPr/>
        </p:nvPicPr>
        <p:blipFill rotWithShape="1">
          <a:blip r:embed="rId4">
            <a:alphaModFix/>
          </a:blip>
          <a:srcRect b="0" l="0" r="0" t="0"/>
          <a:stretch/>
        </p:blipFill>
        <p:spPr>
          <a:xfrm rot="-1534738">
            <a:off x="2125162" y="320329"/>
            <a:ext cx="1215143" cy="907308"/>
          </a:xfrm>
          <a:prstGeom prst="rect">
            <a:avLst/>
          </a:prstGeom>
          <a:noFill/>
          <a:ln>
            <a:noFill/>
          </a:ln>
        </p:spPr>
      </p:pic>
      <p:pic>
        <p:nvPicPr>
          <p:cNvPr id="349" name="Google Shape;349;p39"/>
          <p:cNvPicPr preferRelativeResize="0"/>
          <p:nvPr/>
        </p:nvPicPr>
        <p:blipFill rotWithShape="1">
          <a:blip r:embed="rId5">
            <a:alphaModFix/>
          </a:blip>
          <a:srcRect b="0" l="0" r="0" t="0"/>
          <a:stretch/>
        </p:blipFill>
        <p:spPr>
          <a:xfrm>
            <a:off x="4411922" y="699182"/>
            <a:ext cx="1136446" cy="927100"/>
          </a:xfrm>
          <a:prstGeom prst="rect">
            <a:avLst/>
          </a:prstGeom>
          <a:noFill/>
          <a:ln>
            <a:noFill/>
          </a:ln>
        </p:spPr>
      </p:pic>
      <p:pic>
        <p:nvPicPr>
          <p:cNvPr id="350" name="Google Shape;350;p39"/>
          <p:cNvPicPr preferRelativeResize="0"/>
          <p:nvPr/>
        </p:nvPicPr>
        <p:blipFill rotWithShape="1">
          <a:blip r:embed="rId6">
            <a:alphaModFix/>
          </a:blip>
          <a:srcRect b="0" l="0" r="0" t="0"/>
          <a:stretch/>
        </p:blipFill>
        <p:spPr>
          <a:xfrm>
            <a:off x="2856479" y="3485544"/>
            <a:ext cx="752475" cy="723900"/>
          </a:xfrm>
          <a:prstGeom prst="rect">
            <a:avLst/>
          </a:prstGeom>
          <a:noFill/>
          <a:ln>
            <a:noFill/>
          </a:ln>
        </p:spPr>
      </p:pic>
      <p:pic>
        <p:nvPicPr>
          <p:cNvPr id="351" name="Google Shape;351;p39"/>
          <p:cNvPicPr preferRelativeResize="0"/>
          <p:nvPr/>
        </p:nvPicPr>
        <p:blipFill rotWithShape="1">
          <a:blip r:embed="rId7">
            <a:alphaModFix/>
          </a:blip>
          <a:srcRect b="0" l="0" r="0" t="0"/>
          <a:stretch/>
        </p:blipFill>
        <p:spPr>
          <a:xfrm flipH="1">
            <a:off x="1831886" y="2726516"/>
            <a:ext cx="718523" cy="964094"/>
          </a:xfrm>
          <a:prstGeom prst="rect">
            <a:avLst/>
          </a:prstGeom>
          <a:noFill/>
          <a:ln>
            <a:noFill/>
          </a:ln>
        </p:spPr>
      </p:pic>
      <p:pic>
        <p:nvPicPr>
          <p:cNvPr id="352" name="Google Shape;352;p39"/>
          <p:cNvPicPr preferRelativeResize="0"/>
          <p:nvPr/>
        </p:nvPicPr>
        <p:blipFill rotWithShape="1">
          <a:blip r:embed="rId8">
            <a:alphaModFix/>
          </a:blip>
          <a:srcRect b="0" l="0" r="0" t="0"/>
          <a:stretch/>
        </p:blipFill>
        <p:spPr>
          <a:xfrm>
            <a:off x="3610357" y="2804618"/>
            <a:ext cx="668088" cy="904879"/>
          </a:xfrm>
          <a:prstGeom prst="rect">
            <a:avLst/>
          </a:prstGeom>
          <a:noFill/>
          <a:ln>
            <a:noFill/>
          </a:ln>
        </p:spPr>
      </p:pic>
      <p:pic>
        <p:nvPicPr>
          <p:cNvPr id="353" name="Google Shape;353;p39"/>
          <p:cNvPicPr preferRelativeResize="0"/>
          <p:nvPr/>
        </p:nvPicPr>
        <p:blipFill rotWithShape="1">
          <a:blip r:embed="rId9">
            <a:alphaModFix/>
          </a:blip>
          <a:srcRect b="0" l="0" r="0" t="0"/>
          <a:stretch/>
        </p:blipFill>
        <p:spPr>
          <a:xfrm>
            <a:off x="2603618" y="2587075"/>
            <a:ext cx="752475" cy="1019175"/>
          </a:xfrm>
          <a:prstGeom prst="rect">
            <a:avLst/>
          </a:prstGeom>
          <a:noFill/>
          <a:ln>
            <a:noFill/>
          </a:ln>
        </p:spPr>
      </p:pic>
      <p:pic>
        <p:nvPicPr>
          <p:cNvPr id="354" name="Google Shape;354;p39"/>
          <p:cNvPicPr preferRelativeResize="0"/>
          <p:nvPr/>
        </p:nvPicPr>
        <p:blipFill rotWithShape="1">
          <a:blip r:embed="rId10">
            <a:alphaModFix/>
          </a:blip>
          <a:srcRect b="0" l="0" r="0" t="0"/>
          <a:stretch/>
        </p:blipFill>
        <p:spPr>
          <a:xfrm>
            <a:off x="397192" y="1010309"/>
            <a:ext cx="736483" cy="779178"/>
          </a:xfrm>
          <a:prstGeom prst="rect">
            <a:avLst/>
          </a:prstGeom>
          <a:noFill/>
          <a:ln>
            <a:noFill/>
          </a:ln>
        </p:spPr>
      </p:pic>
      <p:pic>
        <p:nvPicPr>
          <p:cNvPr id="355" name="Google Shape;355;p39"/>
          <p:cNvPicPr preferRelativeResize="0"/>
          <p:nvPr/>
        </p:nvPicPr>
        <p:blipFill rotWithShape="1">
          <a:blip r:embed="rId11">
            <a:alphaModFix/>
          </a:blip>
          <a:srcRect b="0" l="0" r="0" t="0"/>
          <a:stretch/>
        </p:blipFill>
        <p:spPr>
          <a:xfrm>
            <a:off x="514459" y="1224241"/>
            <a:ext cx="1192212" cy="996476"/>
          </a:xfrm>
          <a:prstGeom prst="rect">
            <a:avLst/>
          </a:prstGeom>
          <a:noFill/>
          <a:ln>
            <a:noFill/>
          </a:ln>
        </p:spPr>
      </p:pic>
      <p:pic>
        <p:nvPicPr>
          <p:cNvPr id="356" name="Google Shape;356;p39"/>
          <p:cNvPicPr preferRelativeResize="0"/>
          <p:nvPr/>
        </p:nvPicPr>
        <p:blipFill rotWithShape="1">
          <a:blip r:embed="rId12">
            <a:alphaModFix/>
          </a:blip>
          <a:srcRect b="0" l="0" r="0" t="0"/>
          <a:stretch/>
        </p:blipFill>
        <p:spPr>
          <a:xfrm>
            <a:off x="4069462" y="2492138"/>
            <a:ext cx="977523" cy="1652273"/>
          </a:xfrm>
          <a:prstGeom prst="rect">
            <a:avLst/>
          </a:prstGeom>
          <a:noFill/>
          <a:ln>
            <a:noFill/>
          </a:ln>
        </p:spPr>
      </p:pic>
      <p:sp>
        <p:nvSpPr>
          <p:cNvPr id="357" name="Google Shape;357;p39"/>
          <p:cNvSpPr txBox="1"/>
          <p:nvPr/>
        </p:nvSpPr>
        <p:spPr>
          <a:xfrm>
            <a:off x="234170" y="575456"/>
            <a:ext cx="1075724" cy="500203"/>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Water Council</a:t>
            </a:r>
            <a:endParaRPr sz="1100">
              <a:solidFill>
                <a:schemeClr val="dk1"/>
              </a:solidFill>
              <a:latin typeface="Calibri"/>
              <a:ea typeface="Calibri"/>
              <a:cs typeface="Calibri"/>
              <a:sym typeface="Calibri"/>
            </a:endParaRPr>
          </a:p>
        </p:txBody>
      </p:sp>
      <p:sp>
        <p:nvSpPr>
          <p:cNvPr id="358" name="Google Shape;358;p39"/>
          <p:cNvSpPr txBox="1"/>
          <p:nvPr/>
        </p:nvSpPr>
        <p:spPr>
          <a:xfrm>
            <a:off x="4770555" y="1626281"/>
            <a:ext cx="900000" cy="500203"/>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The class at school</a:t>
            </a:r>
            <a:endParaRPr sz="1100">
              <a:solidFill>
                <a:schemeClr val="dk1"/>
              </a:solidFill>
              <a:latin typeface="Calibri"/>
              <a:ea typeface="Calibri"/>
              <a:cs typeface="Calibri"/>
              <a:sym typeface="Calibri"/>
            </a:endParaRPr>
          </a:p>
        </p:txBody>
      </p:sp>
      <p:sp>
        <p:nvSpPr>
          <p:cNvPr id="359" name="Google Shape;359;p39"/>
          <p:cNvSpPr txBox="1"/>
          <p:nvPr/>
        </p:nvSpPr>
        <p:spPr>
          <a:xfrm>
            <a:off x="2367059" y="4511195"/>
            <a:ext cx="900000" cy="28471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400">
                <a:solidFill>
                  <a:schemeClr val="dk1"/>
                </a:solidFill>
                <a:latin typeface="Calibri"/>
                <a:ea typeface="Calibri"/>
                <a:cs typeface="Calibri"/>
                <a:sym typeface="Calibri"/>
              </a:rPr>
              <a:t>Exploring</a:t>
            </a:r>
            <a:endParaRPr sz="1100">
              <a:solidFill>
                <a:schemeClr val="dk1"/>
              </a:solidFill>
              <a:latin typeface="Calibri"/>
              <a:ea typeface="Calibri"/>
              <a:cs typeface="Calibri"/>
              <a:sym typeface="Calibri"/>
            </a:endParaRPr>
          </a:p>
        </p:txBody>
      </p:sp>
      <p:sp>
        <p:nvSpPr>
          <p:cNvPr id="360" name="Google Shape;360;p39"/>
          <p:cNvSpPr txBox="1"/>
          <p:nvPr/>
        </p:nvSpPr>
        <p:spPr>
          <a:xfrm>
            <a:off x="163449" y="3485550"/>
            <a:ext cx="2110500" cy="1131193"/>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800">
                <a:solidFill>
                  <a:schemeClr val="dk1"/>
                </a:solidFill>
                <a:latin typeface="Calibri"/>
                <a:ea typeface="Calibri"/>
                <a:cs typeface="Calibri"/>
                <a:sym typeface="Calibri"/>
              </a:rPr>
              <a:t>Letter to the Water Council</a:t>
            </a:r>
            <a:endParaRPr sz="1100"/>
          </a:p>
          <a:p>
            <a:pPr indent="0" lvl="0" marL="0" marR="0" rtl="0" algn="l">
              <a:spcBef>
                <a:spcPts val="0"/>
              </a:spcBef>
              <a:spcAft>
                <a:spcPts val="0"/>
              </a:spcAft>
              <a:buNone/>
            </a:pPr>
            <a:r>
              <a:rPr lang="sv" sz="1100">
                <a:solidFill>
                  <a:schemeClr val="dk1"/>
                </a:solidFill>
                <a:latin typeface="Calibri"/>
                <a:ea typeface="Calibri"/>
                <a:cs typeface="Calibri"/>
                <a:sym typeface="Calibri"/>
              </a:rPr>
              <a:t>What have we found?</a:t>
            </a:r>
            <a:endParaRPr sz="1100"/>
          </a:p>
          <a:p>
            <a:pPr indent="0" lvl="0" marL="0" marR="0" rtl="0" algn="l">
              <a:spcBef>
                <a:spcPts val="0"/>
              </a:spcBef>
              <a:spcAft>
                <a:spcPts val="0"/>
              </a:spcAft>
              <a:buNone/>
            </a:pPr>
            <a:r>
              <a:rPr lang="sv" sz="1100">
                <a:solidFill>
                  <a:schemeClr val="dk1"/>
                </a:solidFill>
                <a:latin typeface="Calibri"/>
                <a:ea typeface="Calibri"/>
                <a:cs typeface="Calibri"/>
                <a:sym typeface="Calibri"/>
              </a:rPr>
              <a:t>Treasures? Problems?</a:t>
            </a:r>
            <a:endParaRPr sz="1100"/>
          </a:p>
          <a:p>
            <a:pPr indent="0" lvl="0" marL="0" marR="0" rtl="0" algn="l">
              <a:spcBef>
                <a:spcPts val="0"/>
              </a:spcBef>
              <a:spcAft>
                <a:spcPts val="0"/>
              </a:spcAft>
              <a:buNone/>
            </a:pPr>
            <a:r>
              <a:rPr lang="sv" sz="1100">
                <a:solidFill>
                  <a:schemeClr val="dk1"/>
                </a:solidFill>
                <a:latin typeface="Calibri"/>
                <a:ea typeface="Calibri"/>
                <a:cs typeface="Calibri"/>
                <a:sym typeface="Calibri"/>
              </a:rPr>
              <a:t>What do we want to improve?</a:t>
            </a:r>
            <a:endParaRPr sz="1100">
              <a:solidFill>
                <a:schemeClr val="dk1"/>
              </a:solidFill>
              <a:latin typeface="Calibri"/>
              <a:ea typeface="Calibri"/>
              <a:cs typeface="Calibri"/>
              <a:sym typeface="Calibri"/>
            </a:endParaRPr>
          </a:p>
        </p:txBody>
      </p:sp>
      <p:sp>
        <p:nvSpPr>
          <p:cNvPr id="361" name="Google Shape;361;p39"/>
          <p:cNvSpPr txBox="1"/>
          <p:nvPr/>
        </p:nvSpPr>
        <p:spPr>
          <a:xfrm rot="-1454187">
            <a:off x="2756447" y="891883"/>
            <a:ext cx="1261379" cy="57719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sv" sz="1100">
                <a:solidFill>
                  <a:schemeClr val="dk1"/>
                </a:solidFill>
                <a:latin typeface="Calibri"/>
                <a:ea typeface="Calibri"/>
                <a:cs typeface="Calibri"/>
                <a:sym typeface="Calibri"/>
              </a:rPr>
              <a:t>A letter asking for help and cooperation</a:t>
            </a:r>
            <a:endParaRPr sz="800">
              <a:solidFill>
                <a:schemeClr val="dk1"/>
              </a:solidFill>
              <a:latin typeface="Calibri"/>
              <a:ea typeface="Calibri"/>
              <a:cs typeface="Calibri"/>
              <a:sym typeface="Calibri"/>
            </a:endParaRPr>
          </a:p>
        </p:txBody>
      </p:sp>
      <p:sp>
        <p:nvSpPr>
          <p:cNvPr id="362" name="Google Shape;362;p39"/>
          <p:cNvSpPr txBox="1"/>
          <p:nvPr/>
        </p:nvSpPr>
        <p:spPr>
          <a:xfrm rot="1167416">
            <a:off x="1824477" y="1661547"/>
            <a:ext cx="1491116" cy="836394"/>
          </a:xfrm>
          <a:prstGeom prst="rect">
            <a:avLst/>
          </a:prstGeom>
          <a:noFill/>
          <a:ln>
            <a:noFill/>
          </a:ln>
        </p:spPr>
        <p:txBody>
          <a:bodyPr anchorCtr="0" anchor="t" bIns="91425" lIns="91425" spcFirstLastPara="1" rIns="91425" wrap="square" tIns="91425">
            <a:noAutofit/>
          </a:bodyPr>
          <a:lstStyle/>
          <a:p>
            <a:pPr indent="0" lvl="0" marL="0" marR="0" rtl="0" algn="l">
              <a:lnSpc>
                <a:spcPct val="175000"/>
              </a:lnSpc>
              <a:spcBef>
                <a:spcPts val="0"/>
              </a:spcBef>
              <a:spcAft>
                <a:spcPts val="0"/>
              </a:spcAft>
              <a:buNone/>
            </a:pPr>
            <a:r>
              <a:rPr lang="sv" sz="900">
                <a:solidFill>
                  <a:srgbClr val="3C4043"/>
                </a:solidFill>
                <a:latin typeface="Calibri"/>
                <a:ea typeface="Calibri"/>
                <a:cs typeface="Calibri"/>
                <a:sym typeface="Calibri"/>
              </a:rPr>
              <a:t>Collaboration with the class to make environmental improvements, follow-up</a:t>
            </a:r>
            <a:endParaRPr sz="900">
              <a:solidFill>
                <a:srgbClr val="3C4043"/>
              </a:solidFill>
              <a:latin typeface="Calibri"/>
              <a:ea typeface="Calibri"/>
              <a:cs typeface="Calibri"/>
              <a:sym typeface="Calibri"/>
            </a:endParaRPr>
          </a:p>
        </p:txBody>
      </p:sp>
      <p:pic>
        <p:nvPicPr>
          <p:cNvPr descr="personligt-brev – Läkarsektionen" id="363" name="Google Shape;363;p39"/>
          <p:cNvPicPr preferRelativeResize="0"/>
          <p:nvPr/>
        </p:nvPicPr>
        <p:blipFill rotWithShape="1">
          <a:blip r:embed="rId13">
            <a:alphaModFix/>
          </a:blip>
          <a:srcRect b="0" l="0" r="0" t="0"/>
          <a:stretch/>
        </p:blipFill>
        <p:spPr>
          <a:xfrm rot="1061273">
            <a:off x="575900" y="2954811"/>
            <a:ext cx="684374" cy="511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67" name="Shape 367"/>
        <p:cNvGrpSpPr/>
        <p:nvPr/>
      </p:nvGrpSpPr>
      <p:grpSpPr>
        <a:xfrm>
          <a:off x="0" y="0"/>
          <a:ext cx="0" cy="0"/>
          <a:chOff x="0" y="0"/>
          <a:chExt cx="0" cy="0"/>
        </a:xfrm>
      </p:grpSpPr>
      <p:sp>
        <p:nvSpPr>
          <p:cNvPr id="368" name="Google Shape;368;p40"/>
          <p:cNvSpPr txBox="1"/>
          <p:nvPr>
            <p:ph type="title"/>
          </p:nvPr>
        </p:nvSpPr>
        <p:spPr>
          <a:xfrm>
            <a:off x="311700" y="445025"/>
            <a:ext cx="8520600" cy="5727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Clr>
                <a:schemeClr val="dk1"/>
              </a:buClr>
              <a:buSzPts val="1100"/>
              <a:buFont typeface="Arial"/>
              <a:buNone/>
            </a:pPr>
            <a:r>
              <a:rPr lang="sv"/>
              <a:t>Workshop</a:t>
            </a:r>
            <a:endParaRPr/>
          </a:p>
        </p:txBody>
      </p:sp>
      <p:sp>
        <p:nvSpPr>
          <p:cNvPr id="369" name="Google Shape;369;p40"/>
          <p:cNvSpPr txBox="1"/>
          <p:nvPr>
            <p:ph idx="1" type="body"/>
          </p:nvPr>
        </p:nvSpPr>
        <p:spPr>
          <a:xfrm>
            <a:off x="311700" y="1152475"/>
            <a:ext cx="8520600" cy="3416400"/>
          </a:xfrm>
          <a:prstGeom prst="rect">
            <a:avLst/>
          </a:prstGeom>
        </p:spPr>
        <p:txBody>
          <a:bodyPr anchorCtr="0" anchor="t" bIns="34275" lIns="68575" spcFirstLastPara="1" rIns="68575" wrap="square" tIns="34275">
            <a:normAutofit lnSpcReduction="10000"/>
          </a:bodyPr>
          <a:lstStyle/>
          <a:p>
            <a:pPr indent="0" lvl="0" marL="0" rtl="0" algn="l">
              <a:spcBef>
                <a:spcPts val="800"/>
              </a:spcBef>
              <a:spcAft>
                <a:spcPts val="0"/>
              </a:spcAft>
              <a:buNone/>
            </a:pPr>
            <a:r>
              <a:rPr b="1" lang="sv"/>
              <a:t>Mixed two groups, about 30 min </a:t>
            </a:r>
            <a:endParaRPr b="1"/>
          </a:p>
          <a:p>
            <a:pPr indent="-438150" lvl="0" marL="457200" rtl="0" algn="l">
              <a:spcBef>
                <a:spcPts val="800"/>
              </a:spcBef>
              <a:spcAft>
                <a:spcPts val="0"/>
              </a:spcAft>
              <a:buSzPts val="3300"/>
              <a:buAutoNum type="arabicPeriod"/>
            </a:pPr>
            <a:r>
              <a:rPr lang="sv" sz="3300"/>
              <a:t>Can we use and develop the working method at our school? </a:t>
            </a:r>
            <a:r>
              <a:rPr lang="sv" sz="3300"/>
              <a:t>What are the conditions for that? </a:t>
            </a:r>
            <a:endParaRPr sz="3300"/>
          </a:p>
          <a:p>
            <a:pPr indent="-438150" lvl="0" marL="457200" rtl="0" algn="l">
              <a:spcBef>
                <a:spcPts val="800"/>
              </a:spcBef>
              <a:spcAft>
                <a:spcPts val="0"/>
              </a:spcAft>
              <a:buSzPts val="3300"/>
              <a:buAutoNum type="arabicPeriod"/>
            </a:pPr>
            <a:r>
              <a:rPr lang="sv" sz="3300"/>
              <a:t>Do we have other similar work or projects in our own schools? Tell us!</a:t>
            </a:r>
            <a:endParaRPr sz="3300"/>
          </a:p>
          <a:p>
            <a:pPr indent="0" lvl="0" marL="0" rtl="0" algn="l">
              <a:spcBef>
                <a:spcPts val="800"/>
              </a:spcBef>
              <a:spcAft>
                <a:spcPts val="0"/>
              </a:spcAft>
              <a:buNone/>
            </a:pPr>
            <a:r>
              <a:t/>
            </a:r>
            <a:endParaRPr i="1"/>
          </a:p>
          <a:p>
            <a:pPr indent="0" lvl="0" marL="0" rtl="0" algn="l">
              <a:spcBef>
                <a:spcPts val="800"/>
              </a:spcBef>
              <a:spcAft>
                <a:spcPts val="0"/>
              </a:spcAft>
              <a:buNone/>
            </a:pPr>
            <a:r>
              <a:t/>
            </a:r>
            <a:endParaRPr i="1"/>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41"/>
          <p:cNvSpPr txBox="1"/>
          <p:nvPr/>
        </p:nvSpPr>
        <p:spPr>
          <a:xfrm>
            <a:off x="3179525" y="138725"/>
            <a:ext cx="494400" cy="46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900">
              <a:solidFill>
                <a:srgbClr val="1C4587"/>
              </a:solidFill>
              <a:latin typeface="Calibri"/>
              <a:ea typeface="Calibri"/>
              <a:cs typeface="Calibri"/>
              <a:sym typeface="Calibri"/>
            </a:endParaRPr>
          </a:p>
        </p:txBody>
      </p:sp>
      <p:sp>
        <p:nvSpPr>
          <p:cNvPr id="375" name="Google Shape;375;p41"/>
          <p:cNvSpPr txBox="1"/>
          <p:nvPr/>
        </p:nvSpPr>
        <p:spPr>
          <a:xfrm>
            <a:off x="254125" y="865875"/>
            <a:ext cx="2700300" cy="397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 sz="1200">
                <a:solidFill>
                  <a:schemeClr val="dk1"/>
                </a:solidFill>
                <a:latin typeface="Calibri"/>
                <a:ea typeface="Calibri"/>
                <a:cs typeface="Calibri"/>
                <a:sym typeface="Calibri"/>
              </a:rPr>
              <a:t>In Portugal we work with:</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sv" sz="1200" u="sng">
                <a:solidFill>
                  <a:schemeClr val="hlink"/>
                </a:solidFill>
                <a:latin typeface="Calibri"/>
                <a:ea typeface="Calibri"/>
                <a:cs typeface="Calibri"/>
                <a:sym typeface="Calibri"/>
                <a:hlinkClick r:id="rId3"/>
              </a:rPr>
              <a:t>Eco Schools </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sv" sz="1200">
                <a:solidFill>
                  <a:schemeClr val="dk1"/>
                </a:solidFill>
                <a:latin typeface="Calibri"/>
                <a:ea typeface="Calibri"/>
                <a:cs typeface="Calibri"/>
                <a:sym typeface="Calibri"/>
              </a:rPr>
              <a:t>Green</a:t>
            </a:r>
            <a:r>
              <a:rPr lang="sv" sz="1200">
                <a:solidFill>
                  <a:schemeClr val="dk1"/>
                </a:solidFill>
                <a:latin typeface="Calibri"/>
                <a:ea typeface="Calibri"/>
                <a:cs typeface="Calibri"/>
                <a:sym typeface="Calibri"/>
              </a:rPr>
              <a:t> flag</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sv" sz="1200">
                <a:solidFill>
                  <a:schemeClr val="dk1"/>
                </a:solidFill>
                <a:latin typeface="Calibri"/>
                <a:ea typeface="Calibri"/>
                <a:cs typeface="Calibri"/>
                <a:sym typeface="Calibri"/>
              </a:rPr>
              <a:t>Landscape-lab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sv" sz="1200">
                <a:solidFill>
                  <a:schemeClr val="dk1"/>
                </a:solidFill>
                <a:latin typeface="Calibri"/>
                <a:ea typeface="Calibri"/>
                <a:cs typeface="Calibri"/>
                <a:sym typeface="Calibri"/>
              </a:rPr>
              <a:t>Tips on websites used in Turkey:</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sv" sz="1200" u="sng">
                <a:solidFill>
                  <a:schemeClr val="hlink"/>
                </a:solidFill>
                <a:latin typeface="Calibri"/>
                <a:ea typeface="Calibri"/>
                <a:cs typeface="Calibri"/>
                <a:sym typeface="Calibri"/>
                <a:hlinkClick r:id="rId4"/>
              </a:rPr>
              <a:t>Blue school</a:t>
            </a:r>
            <a:r>
              <a:rPr lang="sv" sz="1200">
                <a:solidFill>
                  <a:schemeClr val="dk1"/>
                </a:solidFill>
                <a:latin typeface="Calibri"/>
                <a:ea typeface="Calibri"/>
                <a:cs typeface="Calibri"/>
                <a:sym typeface="Calibri"/>
              </a:rPr>
              <a:t>  EU</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sv" sz="1200" u="sng">
                <a:solidFill>
                  <a:schemeClr val="hlink"/>
                </a:solidFill>
                <a:latin typeface="Calibri"/>
                <a:ea typeface="Calibri"/>
                <a:cs typeface="Calibri"/>
                <a:sym typeface="Calibri"/>
                <a:hlinkClick r:id="rId5"/>
              </a:rPr>
              <a:t>European atlas of the sea</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sv" sz="1200" u="sng">
                <a:solidFill>
                  <a:schemeClr val="hlink"/>
                </a:solidFill>
                <a:latin typeface="Calibri"/>
                <a:ea typeface="Calibri"/>
                <a:cs typeface="Calibri"/>
                <a:sym typeface="Calibri"/>
                <a:hlinkClick r:id="rId6"/>
              </a:rPr>
              <a:t>European Schoolnet Academy</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sv" sz="1200" u="sng">
                <a:solidFill>
                  <a:schemeClr val="hlink"/>
                </a:solidFill>
                <a:latin typeface="Calibri"/>
                <a:ea typeface="Calibri"/>
                <a:cs typeface="Calibri"/>
                <a:sym typeface="Calibri"/>
                <a:hlinkClick r:id="rId7"/>
              </a:rPr>
              <a:t>European Schoolnet</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sv" sz="1200" u="sng">
                <a:solidFill>
                  <a:schemeClr val="hlink"/>
                </a:solidFill>
                <a:latin typeface="Calibri"/>
                <a:ea typeface="Calibri"/>
                <a:cs typeface="Calibri"/>
                <a:sym typeface="Calibri"/>
                <a:hlinkClick r:id="rId8"/>
              </a:rPr>
              <a:t>Scientix</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76" name="Google Shape;376;p41"/>
          <p:cNvSpPr txBox="1"/>
          <p:nvPr/>
        </p:nvSpPr>
        <p:spPr>
          <a:xfrm>
            <a:off x="3334750" y="496276"/>
            <a:ext cx="2682900" cy="434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 sz="1200">
                <a:solidFill>
                  <a:schemeClr val="dk1"/>
                </a:solidFill>
                <a:latin typeface="Calibri"/>
                <a:ea typeface="Calibri"/>
                <a:cs typeface="Calibri"/>
                <a:sym typeface="Calibri"/>
              </a:rPr>
              <a:t>We don't have a stream at home but we have the opportunity to use the sea instead. The sea is very good to explore and use for studies.</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sv" sz="1200">
                <a:solidFill>
                  <a:schemeClr val="dk1"/>
                </a:solidFill>
                <a:latin typeface="Calibri"/>
                <a:ea typeface="Calibri"/>
                <a:cs typeface="Calibri"/>
                <a:sym typeface="Calibri"/>
              </a:rPr>
              <a:t>We can talk about water without a stream - water is in all living things.</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sv" sz="1200">
                <a:solidFill>
                  <a:schemeClr val="dk1"/>
                </a:solidFill>
                <a:latin typeface="Calibri"/>
                <a:ea typeface="Calibri"/>
                <a:cs typeface="Calibri"/>
                <a:sym typeface="Calibri"/>
              </a:rPr>
              <a:t>Difficult to find time and opportunity to get outside.</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sv" sz="1200">
                <a:solidFill>
                  <a:schemeClr val="dk1"/>
                </a:solidFill>
                <a:latin typeface="Calibri"/>
                <a:ea typeface="Calibri"/>
                <a:cs typeface="Calibri"/>
                <a:sym typeface="Calibri"/>
              </a:rPr>
              <a:t>You can connect it to many subjects, language, geography, history, math</a:t>
            </a:r>
            <a:endParaRPr sz="1200">
              <a:solidFill>
                <a:schemeClr val="dk1"/>
              </a:solidFill>
              <a:latin typeface="Calibri"/>
              <a:ea typeface="Calibri"/>
              <a:cs typeface="Calibri"/>
              <a:sym typeface="Calibri"/>
            </a:endParaRPr>
          </a:p>
        </p:txBody>
      </p:sp>
      <p:sp>
        <p:nvSpPr>
          <p:cNvPr id="377" name="Google Shape;377;p41"/>
          <p:cNvSpPr txBox="1"/>
          <p:nvPr/>
        </p:nvSpPr>
        <p:spPr>
          <a:xfrm>
            <a:off x="6204350" y="317175"/>
            <a:ext cx="2682900" cy="452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 sz="1200">
                <a:solidFill>
                  <a:schemeClr val="dk1"/>
                </a:solidFill>
                <a:latin typeface="Calibri"/>
                <a:ea typeface="Calibri"/>
                <a:cs typeface="Calibri"/>
                <a:sym typeface="Calibri"/>
              </a:rPr>
              <a:t>xxx</a:t>
            </a:r>
            <a:endParaRPr sz="12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81" name="Shape 381"/>
        <p:cNvGrpSpPr/>
        <p:nvPr/>
      </p:nvGrpSpPr>
      <p:grpSpPr>
        <a:xfrm>
          <a:off x="0" y="0"/>
          <a:ext cx="0" cy="0"/>
          <a:chOff x="0" y="0"/>
          <a:chExt cx="0" cy="0"/>
        </a:xfrm>
      </p:grpSpPr>
      <p:sp>
        <p:nvSpPr>
          <p:cNvPr id="382" name="Google Shape;382;p42"/>
          <p:cNvSpPr txBox="1"/>
          <p:nvPr>
            <p:ph type="title"/>
          </p:nvPr>
        </p:nvSpPr>
        <p:spPr>
          <a:xfrm>
            <a:off x="311700" y="445025"/>
            <a:ext cx="8520600" cy="5727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Clr>
                <a:schemeClr val="dk1"/>
              </a:buClr>
              <a:buSzPts val="1100"/>
              <a:buFont typeface="Arial"/>
              <a:buNone/>
            </a:pPr>
            <a:r>
              <a:rPr lang="sv"/>
              <a:t>Workshop</a:t>
            </a:r>
            <a:endParaRPr/>
          </a:p>
        </p:txBody>
      </p:sp>
      <p:sp>
        <p:nvSpPr>
          <p:cNvPr id="383" name="Google Shape;383;p42"/>
          <p:cNvSpPr txBox="1"/>
          <p:nvPr>
            <p:ph idx="1" type="body"/>
          </p:nvPr>
        </p:nvSpPr>
        <p:spPr>
          <a:xfrm>
            <a:off x="311700" y="1152475"/>
            <a:ext cx="8520600" cy="3416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i="1"/>
          </a:p>
          <a:p>
            <a:pPr indent="0" lvl="0" marL="0" rtl="0" algn="l">
              <a:spcBef>
                <a:spcPts val="800"/>
              </a:spcBef>
              <a:spcAft>
                <a:spcPts val="0"/>
              </a:spcAft>
              <a:buNone/>
            </a:pPr>
            <a:r>
              <a:rPr b="1" lang="sv"/>
              <a:t>The hole group</a:t>
            </a:r>
            <a:endParaRPr b="1"/>
          </a:p>
          <a:p>
            <a:pPr indent="0" lvl="0" marL="177800" rtl="0" algn="l">
              <a:spcBef>
                <a:spcPts val="800"/>
              </a:spcBef>
              <a:spcAft>
                <a:spcPts val="0"/>
              </a:spcAft>
              <a:buNone/>
            </a:pPr>
            <a:r>
              <a:rPr lang="sv" sz="3300"/>
              <a:t>What do we take home from the day? </a:t>
            </a:r>
            <a:endParaRPr sz="3300"/>
          </a:p>
          <a:p>
            <a:pPr indent="0" lvl="0" marL="177800" rtl="0" algn="l">
              <a:spcBef>
                <a:spcPts val="800"/>
              </a:spcBef>
              <a:spcAft>
                <a:spcPts val="0"/>
              </a:spcAft>
              <a:buNone/>
            </a:pPr>
            <a:r>
              <a:rPr lang="sv" sz="3300"/>
              <a:t>Have you got any special ideas that you want to develop further?</a:t>
            </a:r>
            <a:endParaRPr sz="3300"/>
          </a:p>
          <a:p>
            <a:pPr indent="0" lvl="0" marL="0" rtl="0" algn="l">
              <a:spcBef>
                <a:spcPts val="800"/>
              </a:spcBef>
              <a:spcAft>
                <a:spcPts val="0"/>
              </a:spcAft>
              <a:buNone/>
            </a:pPr>
            <a:r>
              <a:t/>
            </a:r>
            <a:endParaRPr i="1"/>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43"/>
          <p:cNvSpPr txBox="1"/>
          <p:nvPr/>
        </p:nvSpPr>
        <p:spPr>
          <a:xfrm>
            <a:off x="3179525" y="138725"/>
            <a:ext cx="494400" cy="46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900">
              <a:solidFill>
                <a:srgbClr val="1C4587"/>
              </a:solidFill>
              <a:latin typeface="Calibri"/>
              <a:ea typeface="Calibri"/>
              <a:cs typeface="Calibri"/>
              <a:sym typeface="Calibri"/>
            </a:endParaRPr>
          </a:p>
        </p:txBody>
      </p:sp>
      <p:sp>
        <p:nvSpPr>
          <p:cNvPr id="389" name="Google Shape;389;p43"/>
          <p:cNvSpPr txBox="1"/>
          <p:nvPr/>
        </p:nvSpPr>
        <p:spPr>
          <a:xfrm>
            <a:off x="261600" y="865825"/>
            <a:ext cx="3186900" cy="397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90" name="Google Shape;390;p43"/>
          <p:cNvSpPr txBox="1"/>
          <p:nvPr/>
        </p:nvSpPr>
        <p:spPr>
          <a:xfrm>
            <a:off x="261600" y="714225"/>
            <a:ext cx="3832500" cy="507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 sz="1200">
                <a:solidFill>
                  <a:schemeClr val="dk1"/>
                </a:solidFill>
                <a:latin typeface="Calibri"/>
                <a:ea typeface="Calibri"/>
                <a:cs typeface="Calibri"/>
                <a:sym typeface="Calibri"/>
              </a:rPr>
              <a:t>Spain</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sv" sz="1200">
                <a:solidFill>
                  <a:schemeClr val="dk1"/>
                </a:solidFill>
                <a:latin typeface="Calibri"/>
                <a:ea typeface="Calibri"/>
                <a:cs typeface="Calibri"/>
                <a:sym typeface="Calibri"/>
              </a:rPr>
              <a:t>We want to create a small pond to study and let the ecosystem develop.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sv" sz="1200">
                <a:solidFill>
                  <a:schemeClr val="dk1"/>
                </a:solidFill>
                <a:latin typeface="Calibri"/>
                <a:ea typeface="Calibri"/>
                <a:cs typeface="Calibri"/>
                <a:sym typeface="Calibri"/>
              </a:rPr>
              <a:t>Plan more outdoor activities. The things that are already being done, they want to get better at following up with the students, reflecting on what they have learned, what they have seen, in other words sharing the experience with each other and the students. Not just carrying out the activity. Incorporate the students' ideas more.</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sv" sz="1200">
                <a:solidFill>
                  <a:schemeClr val="dk1"/>
                </a:solidFill>
                <a:latin typeface="Calibri"/>
                <a:ea typeface="Calibri"/>
                <a:cs typeface="Calibri"/>
                <a:sym typeface="Calibri"/>
              </a:rPr>
              <a:t>To not be so afraid of the children being outside. To be outside more.</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sv" sz="1200">
                <a:solidFill>
                  <a:schemeClr val="dk1"/>
                </a:solidFill>
                <a:latin typeface="Calibri"/>
                <a:ea typeface="Calibri"/>
                <a:cs typeface="Calibri"/>
                <a:sym typeface="Calibri"/>
              </a:rPr>
              <a:t>To learn together with the students in the way we do now. To do and then talk about it.</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sv" sz="1200">
                <a:solidFill>
                  <a:schemeClr val="dk1"/>
                </a:solidFill>
                <a:latin typeface="Calibri"/>
                <a:ea typeface="Calibri"/>
                <a:cs typeface="Calibri"/>
                <a:sym typeface="Calibri"/>
              </a:rPr>
              <a:t>Portugal</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sv" sz="1200">
                <a:solidFill>
                  <a:schemeClr val="dk1"/>
                </a:solidFill>
                <a:latin typeface="Calibri"/>
                <a:ea typeface="Calibri"/>
                <a:cs typeface="Calibri"/>
                <a:sym typeface="Calibri"/>
              </a:rPr>
              <a:t>Look at streams in a more respectful way. There is a lot of life in them that you don't see.</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91" name="Google Shape;391;p43"/>
          <p:cNvSpPr txBox="1"/>
          <p:nvPr/>
        </p:nvSpPr>
        <p:spPr>
          <a:xfrm>
            <a:off x="4446250" y="209175"/>
            <a:ext cx="4468800" cy="469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sv" sz="1200">
                <a:solidFill>
                  <a:schemeClr val="dk1"/>
                </a:solidFill>
                <a:latin typeface="Calibri"/>
                <a:ea typeface="Calibri"/>
                <a:cs typeface="Calibri"/>
                <a:sym typeface="Calibri"/>
              </a:rPr>
              <a:t>We have good conditions for outdoor activities as we have a park close to the school and also several institutions that work with the environment that they can create collaborations with.</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sv" sz="1200">
                <a:solidFill>
                  <a:schemeClr val="dk1"/>
                </a:solidFill>
                <a:latin typeface="Calibri"/>
                <a:ea typeface="Calibri"/>
                <a:cs typeface="Calibri"/>
                <a:sym typeface="Calibri"/>
              </a:rPr>
              <a:t>We want to be more practical, we are very theoretical.</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sv" sz="1200">
                <a:solidFill>
                  <a:schemeClr val="dk1"/>
                </a:solidFill>
                <a:latin typeface="Calibri"/>
                <a:ea typeface="Calibri"/>
                <a:cs typeface="Calibri"/>
                <a:sym typeface="Calibri"/>
              </a:rPr>
              <a:t>"We are building citizens from scratch"</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sv" sz="1200">
                <a:solidFill>
                  <a:schemeClr val="dk1"/>
                </a:solidFill>
                <a:latin typeface="Calibri"/>
                <a:ea typeface="Calibri"/>
                <a:cs typeface="Calibri"/>
                <a:sym typeface="Calibri"/>
              </a:rPr>
              <a:t>To start from the students' thoughts, questions.</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sv" sz="1200">
                <a:solidFill>
                  <a:schemeClr val="dk1"/>
                </a:solidFill>
                <a:latin typeface="Calibri"/>
                <a:ea typeface="Calibri"/>
                <a:cs typeface="Calibri"/>
                <a:sym typeface="Calibri"/>
              </a:rPr>
              <a:t>To do things, practical and take time to reflect together. Listen to each other's ideas and thoughts.</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sv" sz="1200">
                <a:solidFill>
                  <a:schemeClr val="dk1"/>
                </a:solidFill>
                <a:latin typeface="Calibri"/>
                <a:ea typeface="Calibri"/>
                <a:cs typeface="Calibri"/>
                <a:sym typeface="Calibri"/>
              </a:rPr>
              <a:t>It was interesting when we looked at how the water shapes the landscape and the bottom in different stretches with different slopes.</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sv" sz="1200">
                <a:solidFill>
                  <a:schemeClr val="dk1"/>
                </a:solidFill>
                <a:latin typeface="Calibri"/>
                <a:ea typeface="Calibri"/>
                <a:cs typeface="Calibri"/>
                <a:sym typeface="Calibri"/>
              </a:rPr>
              <a:t>Turkey</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sv" sz="1200">
                <a:solidFill>
                  <a:schemeClr val="dk1"/>
                </a:solidFill>
                <a:latin typeface="Calibri"/>
                <a:ea typeface="Calibri"/>
                <a:cs typeface="Calibri"/>
                <a:sym typeface="Calibri"/>
              </a:rPr>
              <a:t>We  can create lesson plans from what we did today and share with teachers.</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sv" sz="900">
                <a:solidFill>
                  <a:schemeClr val="dk1"/>
                </a:solidFill>
                <a:latin typeface="Georgia"/>
                <a:ea typeface="Georgia"/>
                <a:cs typeface="Georgia"/>
                <a:sym typeface="Georgia"/>
              </a:rPr>
              <a:t>Emine recommends links they use:</a:t>
            </a:r>
            <a:endParaRPr sz="900">
              <a:solidFill>
                <a:schemeClr val="dk1"/>
              </a:solidFill>
              <a:latin typeface="Georgia"/>
              <a:ea typeface="Georgia"/>
              <a:cs typeface="Georgia"/>
              <a:sym typeface="Georgia"/>
            </a:endParaRPr>
          </a:p>
          <a:p>
            <a:pPr indent="0" lvl="0" marL="0" rtl="0" algn="l">
              <a:spcBef>
                <a:spcPts val="0"/>
              </a:spcBef>
              <a:spcAft>
                <a:spcPts val="0"/>
              </a:spcAft>
              <a:buNone/>
            </a:pPr>
            <a:r>
              <a:rPr lang="sv" sz="900" u="sng">
                <a:solidFill>
                  <a:schemeClr val="hlink"/>
                </a:solidFill>
                <a:latin typeface="Georgia"/>
                <a:ea typeface="Georgia"/>
                <a:cs typeface="Georgia"/>
                <a:sym typeface="Georgia"/>
                <a:hlinkClick r:id="rId3"/>
              </a:rPr>
              <a:t>https://maritime-forum.ec.europa.eu/theme/ocean-literacy-and-blue-skills/ocean-literacy/network-european-blue-schools/become-european-blue-school_en</a:t>
            </a:r>
            <a:endParaRPr sz="900" u="sng">
              <a:solidFill>
                <a:schemeClr val="hlink"/>
              </a:solidFill>
              <a:latin typeface="Georgia"/>
              <a:ea typeface="Georgia"/>
              <a:cs typeface="Georgia"/>
              <a:sym typeface="Georgia"/>
            </a:endParaRPr>
          </a:p>
          <a:p>
            <a:pPr indent="0" lvl="0" marL="0" rtl="0" algn="l">
              <a:spcBef>
                <a:spcPts val="0"/>
              </a:spcBef>
              <a:spcAft>
                <a:spcPts val="0"/>
              </a:spcAft>
              <a:buNone/>
            </a:pPr>
            <a:r>
              <a:rPr lang="sv" sz="900" u="sng">
                <a:solidFill>
                  <a:schemeClr val="hlink"/>
                </a:solidFill>
                <a:latin typeface="Georgia"/>
                <a:ea typeface="Georgia"/>
                <a:cs typeface="Georgia"/>
                <a:sym typeface="Georgia"/>
                <a:hlinkClick r:id="rId4"/>
              </a:rPr>
              <a:t>https://ec.europa.eu/maritimeaffairs/atlas/maritime_atlas/</a:t>
            </a:r>
            <a:endParaRPr sz="900" u="sng">
              <a:solidFill>
                <a:schemeClr val="hlink"/>
              </a:solidFill>
              <a:latin typeface="Georgia"/>
              <a:ea typeface="Georgia"/>
              <a:cs typeface="Georgia"/>
              <a:sym typeface="Georgia"/>
            </a:endParaRPr>
          </a:p>
          <a:p>
            <a:pPr indent="0" lvl="0" marL="0" rtl="0" algn="l">
              <a:spcBef>
                <a:spcPts val="0"/>
              </a:spcBef>
              <a:spcAft>
                <a:spcPts val="0"/>
              </a:spcAft>
              <a:buNone/>
            </a:pPr>
            <a:r>
              <a:rPr lang="sv" sz="900" u="sng">
                <a:solidFill>
                  <a:schemeClr val="hlink"/>
                </a:solidFill>
                <a:latin typeface="Georgia"/>
                <a:ea typeface="Georgia"/>
                <a:cs typeface="Georgia"/>
                <a:sym typeface="Georgia"/>
                <a:hlinkClick r:id="rId5"/>
              </a:rPr>
              <a:t>http://www.eun.org/</a:t>
            </a:r>
            <a:endParaRPr sz="900" u="sng">
              <a:solidFill>
                <a:schemeClr val="hlink"/>
              </a:solidFill>
              <a:latin typeface="Georgia"/>
              <a:ea typeface="Georgia"/>
              <a:cs typeface="Georgia"/>
              <a:sym typeface="Georgia"/>
            </a:endParaRPr>
          </a:p>
          <a:p>
            <a:pPr indent="0" lvl="0" marL="0" rtl="0" algn="l">
              <a:spcBef>
                <a:spcPts val="0"/>
              </a:spcBef>
              <a:spcAft>
                <a:spcPts val="0"/>
              </a:spcAft>
              <a:buNone/>
            </a:pPr>
            <a:r>
              <a:rPr lang="sv" sz="900" u="sng">
                <a:solidFill>
                  <a:schemeClr val="hlink"/>
                </a:solidFill>
                <a:latin typeface="Georgia"/>
                <a:ea typeface="Georgia"/>
                <a:cs typeface="Georgia"/>
                <a:sym typeface="Georgia"/>
                <a:hlinkClick r:id="rId6"/>
              </a:rPr>
              <a:t>https://www.scientix.eu/</a:t>
            </a:r>
            <a:endParaRPr sz="900" u="sng">
              <a:solidFill>
                <a:schemeClr val="hlink"/>
              </a:solidFill>
              <a:latin typeface="Georgia"/>
              <a:ea typeface="Georgia"/>
              <a:cs typeface="Georgia"/>
              <a:sym typeface="Georgia"/>
            </a:endParaRPr>
          </a:p>
          <a:p>
            <a:pPr indent="0" lvl="0" marL="0" rtl="0" algn="l">
              <a:spcBef>
                <a:spcPts val="0"/>
              </a:spcBef>
              <a:spcAft>
                <a:spcPts val="0"/>
              </a:spcAft>
              <a:buNone/>
            </a:pPr>
            <a:r>
              <a:t/>
            </a:r>
            <a:endParaRPr sz="11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