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embeddedFontLst>
    <p:embeddedFont>
      <p:font typeface="Roboto"/>
      <p:regular r:id="rId12"/>
      <p:bold r:id="rId13"/>
      <p:italic r:id="rId14"/>
      <p:boldItalic r:id="rId15"/>
    </p:embeddedFont>
    <p:embeddedFont>
      <p:font typeface="Source Code Pro"/>
      <p:regular r:id="rId16"/>
      <p:bold r:id="rId17"/>
      <p:italic r:id="rId18"/>
      <p:boldItalic r:id="rId19"/>
    </p:embeddedFont>
    <p:embeddedFont>
      <p:font typeface="Oswald"/>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swald-regular.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Oswald-bold.fntdata"/><Relationship Id="rId13" Type="http://schemas.openxmlformats.org/officeDocument/2006/relationships/font" Target="fonts/Roboto-bold.fntdata"/><Relationship Id="rId12"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boldItalic.fntdata"/><Relationship Id="rId14" Type="http://schemas.openxmlformats.org/officeDocument/2006/relationships/font" Target="fonts/Roboto-italic.fntdata"/><Relationship Id="rId17" Type="http://schemas.openxmlformats.org/officeDocument/2006/relationships/font" Target="fonts/SourceCodePro-bold.fntdata"/><Relationship Id="rId16" Type="http://schemas.openxmlformats.org/officeDocument/2006/relationships/font" Target="fonts/SourceCodePro-regular.fntdata"/><Relationship Id="rId5" Type="http://schemas.openxmlformats.org/officeDocument/2006/relationships/notesMaster" Target="notesMasters/notesMaster1.xml"/><Relationship Id="rId19" Type="http://schemas.openxmlformats.org/officeDocument/2006/relationships/font" Target="fonts/SourceCodePro-boldItalic.fntdata"/><Relationship Id="rId6" Type="http://schemas.openxmlformats.org/officeDocument/2006/relationships/slide" Target="slides/slide1.xml"/><Relationship Id="rId18" Type="http://schemas.openxmlformats.org/officeDocument/2006/relationships/font" Target="fonts/SourceCodePro-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28d9f3efb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28d9f3efb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282d39e83a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282d39e83a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282d39e83a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282d39e83a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29989b8fd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29989b8fd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282d39e83a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282d39e83a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3471fabb6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3471fabb6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sv"/>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youtu.be/LFGbWGMsuVY?si=apsnRtizvbhjcA-C"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menti.com/alxf4onee8ca" TargetMode="Externa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sv"/>
              <a:t>Seminar - The challenge of climate change</a:t>
            </a:r>
            <a:endParaRPr/>
          </a:p>
        </p:txBody>
      </p:sp>
      <p:sp>
        <p:nvSpPr>
          <p:cNvPr id="63" name="Google Shape;63;p13"/>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type="title"/>
          </p:nvPr>
        </p:nvSpPr>
        <p:spPr>
          <a:xfrm>
            <a:off x="311700" y="372500"/>
            <a:ext cx="8520600" cy="733500"/>
          </a:xfrm>
          <a:prstGeom prst="rect">
            <a:avLst/>
          </a:prstGeom>
        </p:spPr>
        <p:txBody>
          <a:bodyPr anchorCtr="0" anchor="b" bIns="91425" lIns="91425" spcFirstLastPara="1" rIns="91425" wrap="square" tIns="91425">
            <a:normAutofit fontScale="90000"/>
          </a:bodyPr>
          <a:lstStyle/>
          <a:p>
            <a:pPr indent="0" lvl="0" marL="0" rtl="0" algn="ctr">
              <a:lnSpc>
                <a:spcPct val="115000"/>
              </a:lnSpc>
              <a:spcBef>
                <a:spcPts val="0"/>
              </a:spcBef>
              <a:spcAft>
                <a:spcPts val="0"/>
              </a:spcAft>
              <a:buNone/>
            </a:pPr>
            <a:r>
              <a:t/>
            </a:r>
            <a:endParaRPr b="1" sz="2300">
              <a:solidFill>
                <a:srgbClr val="0F0F0F"/>
              </a:solidFill>
              <a:highlight>
                <a:srgbClr val="FFFFFF"/>
              </a:highlight>
              <a:latin typeface="Roboto"/>
              <a:ea typeface="Roboto"/>
              <a:cs typeface="Roboto"/>
              <a:sym typeface="Roboto"/>
            </a:endParaRPr>
          </a:p>
          <a:p>
            <a:pPr indent="0" lvl="0" marL="0" rtl="0" algn="l">
              <a:spcBef>
                <a:spcPts val="0"/>
              </a:spcBef>
              <a:spcAft>
                <a:spcPts val="0"/>
              </a:spcAft>
              <a:buNone/>
            </a:pPr>
            <a:r>
              <a:rPr lang="sv"/>
              <a:t>Climate Spiral: 1880-2022 (Degrees Celsius)</a:t>
            </a:r>
            <a:endParaRPr/>
          </a:p>
        </p:txBody>
      </p:sp>
      <p:sp>
        <p:nvSpPr>
          <p:cNvPr id="69" name="Google Shape;69;p1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a:p>
            <a:pPr indent="0" lvl="0" marL="0" rtl="0" algn="ctr">
              <a:spcBef>
                <a:spcPts val="1200"/>
              </a:spcBef>
              <a:spcAft>
                <a:spcPts val="0"/>
              </a:spcAft>
              <a:buNone/>
            </a:pPr>
            <a:r>
              <a:t/>
            </a:r>
            <a:endParaRPr/>
          </a:p>
          <a:p>
            <a:pPr indent="0" lvl="0" marL="0" rtl="0" algn="ctr">
              <a:spcBef>
                <a:spcPts val="1200"/>
              </a:spcBef>
              <a:spcAft>
                <a:spcPts val="0"/>
              </a:spcAft>
              <a:buNone/>
            </a:pPr>
            <a:r>
              <a:rPr lang="sv" u="sng">
                <a:solidFill>
                  <a:schemeClr val="hlink"/>
                </a:solidFill>
                <a:hlinkClick r:id="rId3"/>
              </a:rPr>
              <a:t>https://youtu.be/LFGbWGMsuVY?si=apsnRtizvbhjcA-C</a:t>
            </a:r>
            <a:endParaRPr/>
          </a:p>
          <a:p>
            <a:pPr indent="0" lvl="0" marL="0" rtl="0" algn="ctr">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572300"/>
            <a:ext cx="8520600" cy="1795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sv"/>
              <a:t>What is Environmental Awareness and Aesthetics? </a:t>
            </a:r>
            <a:endParaRPr/>
          </a:p>
          <a:p>
            <a:pPr indent="0" lvl="0" marL="0" rtl="0" algn="l">
              <a:spcBef>
                <a:spcPts val="0"/>
              </a:spcBef>
              <a:spcAft>
                <a:spcPts val="0"/>
              </a:spcAft>
              <a:buNone/>
            </a:pPr>
            <a:r>
              <a:rPr lang="sv"/>
              <a:t>Why is it important? </a:t>
            </a:r>
            <a:endParaRPr/>
          </a:p>
        </p:txBody>
      </p:sp>
      <p:pic>
        <p:nvPicPr>
          <p:cNvPr id="75" name="Google Shape;75;p15"/>
          <p:cNvPicPr preferRelativeResize="0"/>
          <p:nvPr/>
        </p:nvPicPr>
        <p:blipFill>
          <a:blip r:embed="rId3">
            <a:alphaModFix/>
          </a:blip>
          <a:stretch>
            <a:fillRect/>
          </a:stretch>
        </p:blipFill>
        <p:spPr>
          <a:xfrm>
            <a:off x="3171600" y="2290150"/>
            <a:ext cx="3183375" cy="24745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nvSpPr>
        <p:spPr>
          <a:xfrm>
            <a:off x="1148663" y="1048350"/>
            <a:ext cx="64218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sv" sz="3000">
                <a:solidFill>
                  <a:schemeClr val="dk2"/>
                </a:solidFill>
                <a:latin typeface="Oswald"/>
                <a:ea typeface="Oswald"/>
                <a:cs typeface="Oswald"/>
                <a:sym typeface="Oswald"/>
              </a:rPr>
              <a:t>Introducing the program and sharing the expectations of the participants</a:t>
            </a:r>
            <a:endParaRPr sz="3600">
              <a:solidFill>
                <a:schemeClr val="dk2"/>
              </a:solidFill>
              <a:latin typeface="Oswald"/>
              <a:ea typeface="Oswald"/>
              <a:cs typeface="Oswald"/>
              <a:sym typeface="Oswald"/>
            </a:endParaRPr>
          </a:p>
        </p:txBody>
      </p:sp>
      <p:pic>
        <p:nvPicPr>
          <p:cNvPr id="81" name="Google Shape;81;p16"/>
          <p:cNvPicPr preferRelativeResize="0"/>
          <p:nvPr/>
        </p:nvPicPr>
        <p:blipFill>
          <a:blip r:embed="rId3">
            <a:alphaModFix/>
          </a:blip>
          <a:stretch>
            <a:fillRect/>
          </a:stretch>
        </p:blipFill>
        <p:spPr>
          <a:xfrm>
            <a:off x="2767875" y="2364900"/>
            <a:ext cx="3183375" cy="24745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lnSpc>
                <a:spcPct val="115000"/>
              </a:lnSpc>
              <a:spcBef>
                <a:spcPts val="1200"/>
              </a:spcBef>
              <a:spcAft>
                <a:spcPts val="1200"/>
              </a:spcAft>
              <a:buNone/>
            </a:pPr>
            <a:r>
              <a:rPr lang="sv"/>
              <a:t>What has the largest Carbon Footprint?</a:t>
            </a:r>
            <a:endParaRPr/>
          </a:p>
        </p:txBody>
      </p:sp>
      <p:sp>
        <p:nvSpPr>
          <p:cNvPr id="87" name="Google Shape;87;p17"/>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sv" u="sng">
                <a:solidFill>
                  <a:schemeClr val="hlink"/>
                </a:solidFill>
                <a:hlinkClick r:id="rId3"/>
              </a:rPr>
              <a:t>https://www.menti.com/alxf4onee8ca</a:t>
            </a:r>
            <a:endParaRPr/>
          </a:p>
          <a:p>
            <a:pPr indent="0" lvl="0" marL="0" rtl="0" algn="l">
              <a:spcBef>
                <a:spcPts val="1200"/>
              </a:spcBef>
              <a:spcAft>
                <a:spcPts val="1200"/>
              </a:spcAft>
              <a:buNone/>
            </a:pPr>
            <a:r>
              <a:t/>
            </a:r>
            <a:endParaRPr/>
          </a:p>
        </p:txBody>
      </p:sp>
      <p:pic>
        <p:nvPicPr>
          <p:cNvPr id="88" name="Google Shape;88;p17"/>
          <p:cNvPicPr preferRelativeResize="0"/>
          <p:nvPr/>
        </p:nvPicPr>
        <p:blipFill>
          <a:blip r:embed="rId4">
            <a:alphaModFix/>
          </a:blip>
          <a:stretch>
            <a:fillRect/>
          </a:stretch>
        </p:blipFill>
        <p:spPr>
          <a:xfrm>
            <a:off x="5293025" y="1356750"/>
            <a:ext cx="3442850" cy="34428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idx="1" type="body"/>
          </p:nvPr>
        </p:nvSpPr>
        <p:spPr>
          <a:xfrm>
            <a:off x="311700" y="201850"/>
            <a:ext cx="8520600" cy="4844400"/>
          </a:xfrm>
          <a:prstGeom prst="rect">
            <a:avLst/>
          </a:prstGeom>
        </p:spPr>
        <p:txBody>
          <a:bodyPr anchorCtr="0" anchor="t" bIns="91425" lIns="91425" spcFirstLastPara="1" rIns="91425" wrap="square" tIns="91425">
            <a:normAutofit fontScale="55000" lnSpcReduction="20000"/>
          </a:bodyPr>
          <a:lstStyle/>
          <a:p>
            <a:pPr indent="-267017" lvl="0" marL="457200" rtl="0" algn="l">
              <a:spcBef>
                <a:spcPts val="1200"/>
              </a:spcBef>
              <a:spcAft>
                <a:spcPts val="0"/>
              </a:spcAft>
              <a:buClr>
                <a:srgbClr val="000000"/>
              </a:buClr>
              <a:buSzPct val="100000"/>
              <a:buFont typeface="Arial"/>
              <a:buAutoNum type="arabicPeriod"/>
            </a:pPr>
            <a:r>
              <a:rPr lang="sv" sz="1100">
                <a:solidFill>
                  <a:srgbClr val="000000"/>
                </a:solidFill>
                <a:latin typeface="Arial"/>
                <a:ea typeface="Arial"/>
                <a:cs typeface="Arial"/>
                <a:sym typeface="Arial"/>
              </a:rPr>
              <a:t>A tomato grown in a heated greenhouse in Europe.</a:t>
            </a:r>
            <a:endParaRPr sz="1100">
              <a:solidFill>
                <a:srgbClr val="000000"/>
              </a:solidFill>
              <a:latin typeface="Arial"/>
              <a:ea typeface="Arial"/>
              <a:cs typeface="Arial"/>
              <a:sym typeface="Arial"/>
            </a:endParaRPr>
          </a:p>
          <a:p>
            <a:pPr indent="-267017" lvl="0" marL="457200" rtl="0" algn="l">
              <a:spcBef>
                <a:spcPts val="0"/>
              </a:spcBef>
              <a:spcAft>
                <a:spcPts val="0"/>
              </a:spcAft>
              <a:buClr>
                <a:srgbClr val="000000"/>
              </a:buClr>
              <a:buSzPct val="100000"/>
              <a:buFont typeface="Arial"/>
              <a:buAutoNum type="arabicPeriod"/>
            </a:pPr>
            <a:r>
              <a:rPr lang="sv" sz="1100">
                <a:solidFill>
                  <a:srgbClr val="000000"/>
                </a:solidFill>
                <a:latin typeface="Arial"/>
                <a:ea typeface="Arial"/>
                <a:cs typeface="Arial"/>
                <a:sym typeface="Arial"/>
              </a:rPr>
              <a:t>A tomato grown in a field in South Africa and transported by truck.</a:t>
            </a:r>
            <a:br>
              <a:rPr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Correct answer:</a:t>
            </a: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1</a:t>
            </a:r>
            <a:br>
              <a:rPr b="1"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Why:</a:t>
            </a:r>
            <a:r>
              <a:rPr lang="sv" sz="1100">
                <a:solidFill>
                  <a:srgbClr val="000000"/>
                </a:solidFill>
                <a:latin typeface="Arial"/>
                <a:ea typeface="Arial"/>
                <a:cs typeface="Arial"/>
                <a:sym typeface="Arial"/>
              </a:rPr>
              <a:t> Heated greenhouses consume large amounts of energy to maintain a stable temperature, especially in colder climates. While the tomato from South Africa is transported over a long distance, the truck transport generally has a smaller carbon footprint compared to the energy-intensive heating of greenhouses.</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sv" sz="1100">
                <a:solidFill>
                  <a:srgbClr val="000000"/>
                </a:solidFill>
                <a:latin typeface="Arial"/>
                <a:ea typeface="Arial"/>
                <a:cs typeface="Arial"/>
                <a:sym typeface="Arial"/>
              </a:rPr>
              <a:t>1.</a:t>
            </a:r>
            <a:r>
              <a:rPr lang="sv" sz="1100">
                <a:solidFill>
                  <a:srgbClr val="000000"/>
                </a:solidFill>
                <a:latin typeface="Arial"/>
                <a:ea typeface="Arial"/>
                <a:cs typeface="Arial"/>
                <a:sym typeface="Arial"/>
              </a:rPr>
              <a:t> A banana grown locally but stored for months in a refrigerated warehouse.</a:t>
            </a:r>
            <a:br>
              <a:rPr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2.</a:t>
            </a:r>
            <a:r>
              <a:rPr lang="sv" sz="1100">
                <a:solidFill>
                  <a:srgbClr val="000000"/>
                </a:solidFill>
                <a:latin typeface="Arial"/>
                <a:ea typeface="Arial"/>
                <a:cs typeface="Arial"/>
                <a:sym typeface="Arial"/>
              </a:rPr>
              <a:t> A banana grown in a tropical country and shipped by boat.</a:t>
            </a:r>
            <a:br>
              <a:rPr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Correct answer: 1</a:t>
            </a:r>
            <a:br>
              <a:rPr b="1"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Why:</a:t>
            </a:r>
            <a:r>
              <a:rPr lang="sv" sz="1100">
                <a:solidFill>
                  <a:srgbClr val="000000"/>
                </a:solidFill>
                <a:latin typeface="Arial"/>
                <a:ea typeface="Arial"/>
                <a:cs typeface="Arial"/>
                <a:sym typeface="Arial"/>
              </a:rPr>
              <a:t> Refrigeration over en längre period kräver konstant energi och släpper därmed ut mer växthusgaser än transport med båt, som är ett relativt energieffektivt sätt att transportera stora mängder varor. Detta gäller särskilt för livsmedel med lång hållbarhet som bananer, som klarar längre transport utan att förstöras.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sv" sz="1100">
                <a:solidFill>
                  <a:srgbClr val="000000"/>
                </a:solidFill>
                <a:latin typeface="Arial"/>
                <a:ea typeface="Arial"/>
                <a:cs typeface="Arial"/>
                <a:sym typeface="Arial"/>
              </a:rPr>
              <a:t>1.</a:t>
            </a:r>
            <a:r>
              <a:rPr lang="sv" sz="1100">
                <a:solidFill>
                  <a:srgbClr val="000000"/>
                </a:solidFill>
                <a:latin typeface="Arial"/>
                <a:ea typeface="Arial"/>
                <a:cs typeface="Arial"/>
                <a:sym typeface="Arial"/>
              </a:rPr>
              <a:t> Beef from a grass-fed cow raised locally.</a:t>
            </a:r>
            <a:br>
              <a:rPr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2.</a:t>
            </a:r>
            <a:r>
              <a:rPr lang="sv" sz="1100">
                <a:solidFill>
                  <a:srgbClr val="000000"/>
                </a:solidFill>
                <a:latin typeface="Arial"/>
                <a:ea typeface="Arial"/>
                <a:cs typeface="Arial"/>
                <a:sym typeface="Arial"/>
              </a:rPr>
              <a:t> Chicken imported from a neighboring country.</a:t>
            </a:r>
            <a:br>
              <a:rPr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Correct answer: 1</a:t>
            </a:r>
            <a:br>
              <a:rPr b="1"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Why:</a:t>
            </a:r>
            <a:r>
              <a:rPr lang="sv" sz="1100">
                <a:solidFill>
                  <a:srgbClr val="000000"/>
                </a:solidFill>
                <a:latin typeface="Arial"/>
                <a:ea typeface="Arial"/>
                <a:cs typeface="Arial"/>
                <a:sym typeface="Arial"/>
              </a:rPr>
              <a:t> Nötkött har generellt en mycket högre klimatpåverkan än kyckling eftersom kor producerar stora mängder metan, en kraftfull växthusgas. Även om nötköttet är lokalt producerat, kan metanutsläppen och resurserna som krävs för att föda upp nötkreatur överväga den minskade transportpåverkan. Kyckling är ett mer klimatvänligt proteinval, även om det transporteras från ett annat land.</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sv" sz="1100">
                <a:solidFill>
                  <a:srgbClr val="000000"/>
                </a:solidFill>
                <a:latin typeface="Arial"/>
                <a:ea typeface="Arial"/>
                <a:cs typeface="Arial"/>
                <a:sym typeface="Arial"/>
              </a:rPr>
              <a:t>1.</a:t>
            </a:r>
            <a:r>
              <a:rPr lang="sv" sz="1100">
                <a:solidFill>
                  <a:srgbClr val="000000"/>
                </a:solidFill>
                <a:latin typeface="Arial"/>
                <a:ea typeface="Arial"/>
                <a:cs typeface="Arial"/>
                <a:sym typeface="Arial"/>
              </a:rPr>
              <a:t> A bottle of wine shipped from Europe to the United States.</a:t>
            </a:r>
            <a:br>
              <a:rPr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2.</a:t>
            </a:r>
            <a:r>
              <a:rPr lang="sv" sz="1100">
                <a:solidFill>
                  <a:srgbClr val="000000"/>
                </a:solidFill>
                <a:latin typeface="Arial"/>
                <a:ea typeface="Arial"/>
                <a:cs typeface="Arial"/>
                <a:sym typeface="Arial"/>
              </a:rPr>
              <a:t> A bottle of wine produced locally but packaged in heavy glass.</a:t>
            </a:r>
            <a:br>
              <a:rPr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Correct answer: 2</a:t>
            </a:r>
            <a:br>
              <a:rPr b="1"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Why:</a:t>
            </a:r>
            <a:r>
              <a:rPr lang="sv" sz="1100">
                <a:solidFill>
                  <a:srgbClr val="000000"/>
                </a:solidFill>
                <a:latin typeface="Arial"/>
                <a:ea typeface="Arial"/>
                <a:cs typeface="Arial"/>
                <a:sym typeface="Arial"/>
              </a:rPr>
              <a:t> Tunga glasflaskor kräver mer resurser att producera och transportera, vilket ökar den totala klimatpåverkan. För vin är själva tillverkningen och förpackningen ofta större utsläppskällor än transporten, särskilt om transporten sker med båt. Ett lättare och mer miljövänligt förpackningsalternativ, som kartong eller tunnare glas, skulle kunna minska påverkan avsevärt.</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sv" sz="1100">
                <a:solidFill>
                  <a:srgbClr val="000000"/>
                </a:solidFill>
                <a:latin typeface="Arial"/>
                <a:ea typeface="Arial"/>
                <a:cs typeface="Arial"/>
                <a:sym typeface="Arial"/>
              </a:rPr>
              <a:t>1.</a:t>
            </a:r>
            <a:r>
              <a:rPr lang="sv" sz="1100">
                <a:solidFill>
                  <a:srgbClr val="000000"/>
                </a:solidFill>
                <a:latin typeface="Arial"/>
                <a:ea typeface="Arial"/>
                <a:cs typeface="Arial"/>
                <a:sym typeface="Arial"/>
              </a:rPr>
              <a:t> A potato grown in a pesticide-free farm but trucked across the country.</a:t>
            </a:r>
            <a:br>
              <a:rPr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2.</a:t>
            </a:r>
            <a:r>
              <a:rPr lang="sv" sz="1100">
                <a:solidFill>
                  <a:srgbClr val="000000"/>
                </a:solidFill>
                <a:latin typeface="Arial"/>
                <a:ea typeface="Arial"/>
                <a:cs typeface="Arial"/>
                <a:sym typeface="Arial"/>
              </a:rPr>
              <a:t> A potato grown in a nearby industrial farm with high pesticide use.</a:t>
            </a:r>
            <a:br>
              <a:rPr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Correct answer: 1</a:t>
            </a:r>
            <a:br>
              <a:rPr b="1"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Why:</a:t>
            </a:r>
            <a:r>
              <a:rPr lang="sv" sz="1100">
                <a:solidFill>
                  <a:srgbClr val="000000"/>
                </a:solidFill>
                <a:latin typeface="Arial"/>
                <a:ea typeface="Arial"/>
                <a:cs typeface="Arial"/>
                <a:sym typeface="Arial"/>
              </a:rPr>
              <a:t> Transport av livsmedel över långa avstånd, särskilt med lastbil, orsakar betydande koldioxidutsläpp. Även om den pesticidfria potatisen är bättre ur ett giftperspektiv, bidrar den långa transportsträckan till större klimatpåverkan än den lokalt odlade potatisen med hög pesticidanvändning.</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sv" sz="1100">
                <a:solidFill>
                  <a:srgbClr val="000000"/>
                </a:solidFill>
                <a:latin typeface="Arial"/>
                <a:ea typeface="Arial"/>
                <a:cs typeface="Arial"/>
                <a:sym typeface="Arial"/>
              </a:rPr>
              <a:t>1.</a:t>
            </a:r>
            <a:r>
              <a:rPr lang="sv" sz="1100">
                <a:solidFill>
                  <a:srgbClr val="000000"/>
                </a:solidFill>
                <a:latin typeface="Arial"/>
                <a:ea typeface="Arial"/>
                <a:cs typeface="Arial"/>
                <a:sym typeface="Arial"/>
              </a:rPr>
              <a:t> Dairy milk produced locally in a high-efficiency farm.</a:t>
            </a:r>
            <a:br>
              <a:rPr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2.</a:t>
            </a:r>
            <a:r>
              <a:rPr lang="sv" sz="1100">
                <a:solidFill>
                  <a:srgbClr val="000000"/>
                </a:solidFill>
                <a:latin typeface="Arial"/>
                <a:ea typeface="Arial"/>
                <a:cs typeface="Arial"/>
                <a:sym typeface="Arial"/>
              </a:rPr>
              <a:t> Almond milk imported from another continent.</a:t>
            </a:r>
            <a:br>
              <a:rPr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Correct answer: 1</a:t>
            </a:r>
            <a:br>
              <a:rPr b="1" lang="sv" sz="1100">
                <a:solidFill>
                  <a:srgbClr val="000000"/>
                </a:solidFill>
                <a:latin typeface="Arial"/>
                <a:ea typeface="Arial"/>
                <a:cs typeface="Arial"/>
                <a:sym typeface="Arial"/>
              </a:rPr>
            </a:br>
            <a:r>
              <a:rPr lang="sv" sz="1100">
                <a:solidFill>
                  <a:srgbClr val="000000"/>
                </a:solidFill>
                <a:latin typeface="Arial"/>
                <a:ea typeface="Arial"/>
                <a:cs typeface="Arial"/>
                <a:sym typeface="Arial"/>
              </a:rPr>
              <a:t> </a:t>
            </a:r>
            <a:r>
              <a:rPr b="1" lang="sv" sz="1100">
                <a:solidFill>
                  <a:srgbClr val="000000"/>
                </a:solidFill>
                <a:latin typeface="Arial"/>
                <a:ea typeface="Arial"/>
                <a:cs typeface="Arial"/>
                <a:sym typeface="Arial"/>
              </a:rPr>
              <a:t>Why:</a:t>
            </a:r>
            <a:r>
              <a:rPr lang="sv" sz="1100">
                <a:solidFill>
                  <a:srgbClr val="000000"/>
                </a:solidFill>
                <a:latin typeface="Arial"/>
                <a:ea typeface="Arial"/>
                <a:cs typeface="Arial"/>
                <a:sym typeface="Arial"/>
              </a:rPr>
              <a:t> Komjölk har generellt en mycket högre klimatpåverkan än mandelmjölk eftersom det kräver stora mängder resurser, inklusive vatten, foder och energi, för att föda upp kor. Kor producerar också metan, vilket ytterligare ökar påverkan. Även om mandelmjölk transporteras långt, är transportens påverkan oftast mindre än produktionspåverkan av animaliska produkter.</a:t>
            </a:r>
            <a:endParaRPr sz="1100">
              <a:solidFill>
                <a:srgbClr val="000000"/>
              </a:solidFill>
              <a:latin typeface="Arial"/>
              <a:ea typeface="Arial"/>
              <a:cs typeface="Arial"/>
              <a:sym typeface="Arial"/>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